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</p:sldMasterIdLst>
  <p:notesMasterIdLst>
    <p:notesMasterId r:id="rId43"/>
  </p:notesMasterIdLst>
  <p:handoutMasterIdLst>
    <p:handoutMasterId r:id="rId44"/>
  </p:handoutMasterIdLst>
  <p:sldIdLst>
    <p:sldId id="256" r:id="rId5"/>
    <p:sldId id="358" r:id="rId6"/>
    <p:sldId id="334" r:id="rId7"/>
    <p:sldId id="345" r:id="rId8"/>
    <p:sldId id="359" r:id="rId9"/>
    <p:sldId id="360" r:id="rId10"/>
    <p:sldId id="337" r:id="rId11"/>
    <p:sldId id="346" r:id="rId12"/>
    <p:sldId id="339" r:id="rId13"/>
    <p:sldId id="349" r:id="rId14"/>
    <p:sldId id="388" r:id="rId15"/>
    <p:sldId id="377" r:id="rId16"/>
    <p:sldId id="380" r:id="rId17"/>
    <p:sldId id="392" r:id="rId18"/>
    <p:sldId id="391" r:id="rId19"/>
    <p:sldId id="387" r:id="rId20"/>
    <p:sldId id="364" r:id="rId21"/>
    <p:sldId id="379" r:id="rId22"/>
    <p:sldId id="365" r:id="rId23"/>
    <p:sldId id="366" r:id="rId24"/>
    <p:sldId id="363" r:id="rId25"/>
    <p:sldId id="381" r:id="rId26"/>
    <p:sldId id="384" r:id="rId27"/>
    <p:sldId id="355" r:id="rId28"/>
    <p:sldId id="389" r:id="rId29"/>
    <p:sldId id="350" r:id="rId30"/>
    <p:sldId id="351" r:id="rId31"/>
    <p:sldId id="385" r:id="rId32"/>
    <p:sldId id="369" r:id="rId33"/>
    <p:sldId id="370" r:id="rId34"/>
    <p:sldId id="383" r:id="rId35"/>
    <p:sldId id="386" r:id="rId36"/>
    <p:sldId id="373" r:id="rId37"/>
    <p:sldId id="374" r:id="rId38"/>
    <p:sldId id="338" r:id="rId39"/>
    <p:sldId id="375" r:id="rId40"/>
    <p:sldId id="362" r:id="rId41"/>
    <p:sldId id="319" r:id="rId42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DEE6873-CBBE-43C3-AAE1-33CF63FC9957}">
          <p14:sldIdLst>
            <p14:sldId id="256"/>
            <p14:sldId id="358"/>
            <p14:sldId id="334"/>
            <p14:sldId id="345"/>
            <p14:sldId id="359"/>
            <p14:sldId id="360"/>
            <p14:sldId id="337"/>
            <p14:sldId id="346"/>
            <p14:sldId id="339"/>
            <p14:sldId id="349"/>
            <p14:sldId id="388"/>
            <p14:sldId id="377"/>
            <p14:sldId id="380"/>
            <p14:sldId id="392"/>
            <p14:sldId id="391"/>
            <p14:sldId id="387"/>
            <p14:sldId id="364"/>
            <p14:sldId id="379"/>
            <p14:sldId id="365"/>
            <p14:sldId id="366"/>
            <p14:sldId id="363"/>
            <p14:sldId id="381"/>
            <p14:sldId id="384"/>
            <p14:sldId id="355"/>
          </p14:sldIdLst>
        </p14:section>
        <p14:section name="Section sans titre" id="{231FF8F1-D555-4671-81D3-FD5C16DE89EF}">
          <p14:sldIdLst>
            <p14:sldId id="389"/>
            <p14:sldId id="350"/>
            <p14:sldId id="351"/>
            <p14:sldId id="385"/>
            <p14:sldId id="369"/>
            <p14:sldId id="370"/>
            <p14:sldId id="383"/>
            <p14:sldId id="386"/>
            <p14:sldId id="373"/>
            <p14:sldId id="374"/>
            <p14:sldId id="338"/>
            <p14:sldId id="375"/>
            <p14:sldId id="362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A8709"/>
    <a:srgbClr val="6BAA41"/>
    <a:srgbClr val="C5E0B4"/>
    <a:srgbClr val="F6A000"/>
    <a:srgbClr val="FFFFFF"/>
    <a:srgbClr val="000000"/>
    <a:srgbClr val="FF0000"/>
    <a:srgbClr val="68C6DF"/>
    <a:srgbClr val="1C75BC"/>
    <a:srgbClr val="E849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D4F34-6B30-460F-90E2-5907F18B2909}" v="90" dt="2024-01-25T10:32:22.157"/>
    <p1510:client id="{0A43CCD9-555C-442D-AE2C-8B43090E8B70}" v="616" dt="2024-01-25T10:31:23.537"/>
    <p1510:client id="{0D83AA36-FB45-41AB-A3A9-B3135C12C850}" v="6" dt="2024-01-25T08:20:35.508"/>
    <p1510:client id="{198A6F75-CE37-6393-07FD-84FCE3545FB5}" v="114" dt="2024-01-25T14:13:31.514"/>
    <p1510:client id="{2BC51177-5CB2-4C20-8EFC-2C4FA3A356AB}" v="86" dt="2024-01-24T17:43:22.021"/>
    <p1510:client id="{42CEEF2F-EE4D-15D4-021E-F3E167FF6DAF}" v="1302" dt="2024-01-25T13:35:25.314"/>
    <p1510:client id="{4A5585AA-378E-4E64-9EFC-FA5D1E98309F}" v="2" dt="2024-01-25T13:15:38.871"/>
    <p1510:client id="{5E6B9A32-3874-4D1A-85B9-55E195F5E0BE}" v="466" dt="2024-01-25T12:43:43.703"/>
    <p1510:client id="{6A42F919-951C-482E-B9AF-BE71DFC9AB9D}" v="17" dt="2024-01-24T17:38:39.494"/>
    <p1510:client id="{6F068239-0EE9-403F-8639-A88B11F2786A}" v="125" dt="2024-01-24T21:40:40.238"/>
    <p1510:client id="{72DD1299-CD61-4A17-B1DD-090413BE7729}" v="1298" dt="2024-01-24T20:59:33.851"/>
    <p1510:client id="{72E623F3-ABB9-41F3-8BD8-0E24681E28F1}" v="366" dt="2024-01-25T10:42:26.821"/>
    <p1510:client id="{78E9D627-9879-48C3-A748-F2E9CC30CE83}" v="878" dt="2024-01-25T10:22:10.767"/>
    <p1510:client id="{A3B9AE5A-3E6B-4176-BF0F-C8A8515AB385}" v="63" dt="2024-01-25T09:30:20.374"/>
    <p1510:client id="{A4883A82-C351-4A8D-856E-0089E78E26F7}" v="150" dt="2024-01-25T07:32:10.702"/>
    <p1510:client id="{AE39B258-05C8-4C7E-B365-FA658DF42660}" v="101" dt="2024-01-24T17:28:04.920"/>
    <p1510:client id="{CAD5380C-B293-49E6-AEF0-ACFD41E5F873}" v="517" dt="2024-01-24T21:31:10.112"/>
    <p1510:client id="{CB16A505-0CEE-4887-9517-3322EF4766CB}" v="218" dt="2024-01-25T08:18:20.281"/>
    <p1510:client id="{D7071B2D-859C-47D5-B096-E6CDC2D8307B}" v="519" dt="2024-01-25T09:06:47.822"/>
    <p1510:client id="{DBAF780B-8EF8-49FA-A698-5DBB707E5986}" v="171" dt="2024-01-24T17:50:12.516"/>
    <p1510:client id="{DCEBBD31-4137-4300-8BF3-81CC955212DC}" v="73" dt="2024-01-25T14:24:12.944"/>
    <p1510:client id="{E335BEB4-90DA-482A-9D63-0BD6233F08C4}" v="87" dt="2024-01-25T14:31:55.370"/>
    <p1510:client id="{E74B536C-3DDB-4898-8D53-C6FD14DCBC53}" v="5" dt="2024-01-25T08:23:17.130"/>
    <p1510:client id="{EA1CCC06-597D-45D5-9484-C1999B1887CA}" v="9" dt="2024-01-25T13:44:03.096"/>
    <p1510:client id="{F2AF22DC-E825-44C6-B1D3-EE9F6EA6BCE6}" v="11" dt="2024-01-25T08:21:29.988"/>
  </p1510:revLst>
</p1510:revInfo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4" autoAdjust="0"/>
    <p:restoredTop sz="96395" autoAdjust="0"/>
  </p:normalViewPr>
  <p:slideViewPr>
    <p:cSldViewPr>
      <p:cViewPr varScale="1">
        <p:scale>
          <a:sx n="98" d="100"/>
          <a:sy n="98" d="100"/>
        </p:scale>
        <p:origin x="1128" y="77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4AA1D-6BC5-49C1-8E6F-2630D01E9446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CAEEA47-5581-486A-B373-317A5C48227A}">
      <dgm:prSet/>
      <dgm:spPr/>
      <dgm:t>
        <a:bodyPr/>
        <a:lstStyle/>
        <a:p>
          <a:r>
            <a:rPr lang="fr-FR"/>
            <a:t>Objectif du projet : Le but du projet est de </a:t>
          </a:r>
          <a:r>
            <a:rPr lang="fr-FR" b="1"/>
            <a:t>concevoir</a:t>
          </a:r>
          <a:r>
            <a:rPr lang="fr-FR"/>
            <a:t> un système qui permet le renouvèlement </a:t>
          </a:r>
          <a:r>
            <a:rPr lang="fr-FR" b="1"/>
            <a:t>automatique</a:t>
          </a:r>
          <a:r>
            <a:rPr lang="fr-FR"/>
            <a:t> l’air dans une pièce, un espace fermé,</a:t>
          </a:r>
          <a:endParaRPr lang="en-US"/>
        </a:p>
      </dgm:t>
    </dgm:pt>
    <dgm:pt modelId="{EB25E980-C8EA-4754-9869-905575AAFF35}" type="parTrans" cxnId="{2E77329E-82F7-4F6D-BC15-6143DC20EC30}">
      <dgm:prSet/>
      <dgm:spPr/>
      <dgm:t>
        <a:bodyPr/>
        <a:lstStyle/>
        <a:p>
          <a:endParaRPr lang="en-US"/>
        </a:p>
      </dgm:t>
    </dgm:pt>
    <dgm:pt modelId="{3D9CC9FB-1C7B-48BD-975E-6B46D713F7D1}" type="sibTrans" cxnId="{2E77329E-82F7-4F6D-BC15-6143DC20EC30}">
      <dgm:prSet/>
      <dgm:spPr/>
      <dgm:t>
        <a:bodyPr/>
        <a:lstStyle/>
        <a:p>
          <a:endParaRPr lang="en-US"/>
        </a:p>
      </dgm:t>
    </dgm:pt>
    <dgm:pt modelId="{C4DEB349-3A20-45E5-86F9-D1E0B7E50C34}">
      <dgm:prSet/>
      <dgm:spPr/>
      <dgm:t>
        <a:bodyPr/>
        <a:lstStyle/>
        <a:p>
          <a:r>
            <a:rPr lang="fr-FR"/>
            <a:t>Le système doit:</a:t>
          </a:r>
          <a:endParaRPr lang="en-US"/>
        </a:p>
      </dgm:t>
    </dgm:pt>
    <dgm:pt modelId="{1FB14E73-C10E-4EE4-A9A3-D17364309606}" type="parTrans" cxnId="{7A5571E0-AFB3-4435-B98D-EF75AB736DA0}">
      <dgm:prSet/>
      <dgm:spPr/>
      <dgm:t>
        <a:bodyPr/>
        <a:lstStyle/>
        <a:p>
          <a:endParaRPr lang="en-US"/>
        </a:p>
      </dgm:t>
    </dgm:pt>
    <dgm:pt modelId="{7F07E82F-7E67-4DDB-B21D-865033492E6E}" type="sibTrans" cxnId="{7A5571E0-AFB3-4435-B98D-EF75AB736DA0}">
      <dgm:prSet/>
      <dgm:spPr/>
      <dgm:t>
        <a:bodyPr/>
        <a:lstStyle/>
        <a:p>
          <a:endParaRPr lang="en-US"/>
        </a:p>
      </dgm:t>
    </dgm:pt>
    <dgm:pt modelId="{86859E9B-1C06-4AC6-852E-E192E1291956}">
      <dgm:prSet/>
      <dgm:spPr/>
      <dgm:t>
        <a:bodyPr/>
        <a:lstStyle/>
        <a:p>
          <a:r>
            <a:rPr lang="fr-FR" dirty="0"/>
            <a:t>Facile d'utilisation et d'intégration</a:t>
          </a:r>
          <a:endParaRPr lang="en-US" dirty="0"/>
        </a:p>
      </dgm:t>
    </dgm:pt>
    <dgm:pt modelId="{57610148-73C8-46A1-BC45-6A149DEE5AA4}" type="parTrans" cxnId="{15E55893-5E7F-461C-BC91-3216F556CA38}">
      <dgm:prSet/>
      <dgm:spPr/>
      <dgm:t>
        <a:bodyPr/>
        <a:lstStyle/>
        <a:p>
          <a:endParaRPr lang="en-US"/>
        </a:p>
      </dgm:t>
    </dgm:pt>
    <dgm:pt modelId="{269CD294-57E1-41F4-968A-E1B8758BC77E}" type="sibTrans" cxnId="{15E55893-5E7F-461C-BC91-3216F556CA38}">
      <dgm:prSet/>
      <dgm:spPr/>
      <dgm:t>
        <a:bodyPr/>
        <a:lstStyle/>
        <a:p>
          <a:endParaRPr lang="en-US"/>
        </a:p>
      </dgm:t>
    </dgm:pt>
    <dgm:pt modelId="{898D544C-A280-4BA4-9923-0C47DE790391}">
      <dgm:prSet/>
      <dgm:spPr/>
      <dgm:t>
        <a:bodyPr/>
        <a:lstStyle/>
        <a:p>
          <a:r>
            <a:rPr lang="fr-FR" dirty="0"/>
            <a:t>Peu coûteux et basse consommation</a:t>
          </a:r>
          <a:endParaRPr lang="en-US" dirty="0"/>
        </a:p>
      </dgm:t>
    </dgm:pt>
    <dgm:pt modelId="{045094A1-2BAB-457B-8A06-BD23A0E8BA16}" type="parTrans" cxnId="{4204E2F3-3C5A-4FD6-A31E-3BC77EB4E534}">
      <dgm:prSet/>
      <dgm:spPr/>
      <dgm:t>
        <a:bodyPr/>
        <a:lstStyle/>
        <a:p>
          <a:endParaRPr lang="en-US"/>
        </a:p>
      </dgm:t>
    </dgm:pt>
    <dgm:pt modelId="{495ABF0E-17EB-497F-9614-E7042F3AE3BD}" type="sibTrans" cxnId="{4204E2F3-3C5A-4FD6-A31E-3BC77EB4E534}">
      <dgm:prSet/>
      <dgm:spPr/>
      <dgm:t>
        <a:bodyPr/>
        <a:lstStyle/>
        <a:p>
          <a:endParaRPr lang="en-US"/>
        </a:p>
      </dgm:t>
    </dgm:pt>
    <dgm:pt modelId="{494D3E33-64D2-463E-8F3C-55ABB5BA97C8}">
      <dgm:prSet/>
      <dgm:spPr/>
      <dgm:t>
        <a:bodyPr/>
        <a:lstStyle/>
        <a:p>
          <a:r>
            <a:rPr lang="fr-FR" dirty="0"/>
            <a:t>Un capteur de qualité d'air et un actionneur de fenêtre</a:t>
          </a:r>
          <a:endParaRPr lang="en-US" dirty="0"/>
        </a:p>
      </dgm:t>
    </dgm:pt>
    <dgm:pt modelId="{0473E078-8D58-4B0F-BD6F-68CEBC5290DC}" type="parTrans" cxnId="{418639C1-EEBB-44FF-B8EF-E9609FC36056}">
      <dgm:prSet/>
      <dgm:spPr/>
      <dgm:t>
        <a:bodyPr/>
        <a:lstStyle/>
        <a:p>
          <a:endParaRPr lang="en-US"/>
        </a:p>
      </dgm:t>
    </dgm:pt>
    <dgm:pt modelId="{D7070537-CDB3-4FC4-8AD6-9458FCF0470A}" type="sibTrans" cxnId="{418639C1-EEBB-44FF-B8EF-E9609FC36056}">
      <dgm:prSet/>
      <dgm:spPr/>
      <dgm:t>
        <a:bodyPr/>
        <a:lstStyle/>
        <a:p>
          <a:endParaRPr lang="en-US"/>
        </a:p>
      </dgm:t>
    </dgm:pt>
    <dgm:pt modelId="{75D6FE46-82D1-48BB-B243-A748EDF1E71B}" type="pres">
      <dgm:prSet presAssocID="{1A74AA1D-6BC5-49C1-8E6F-2630D01E9446}" presName="outerComposite" presStyleCnt="0">
        <dgm:presLayoutVars>
          <dgm:chMax val="5"/>
          <dgm:dir/>
          <dgm:resizeHandles val="exact"/>
        </dgm:presLayoutVars>
      </dgm:prSet>
      <dgm:spPr/>
    </dgm:pt>
    <dgm:pt modelId="{EA5D5710-3F47-4840-84CD-82077D0DCC5D}" type="pres">
      <dgm:prSet presAssocID="{1A74AA1D-6BC5-49C1-8E6F-2630D01E9446}" presName="dummyMaxCanvas" presStyleCnt="0">
        <dgm:presLayoutVars/>
      </dgm:prSet>
      <dgm:spPr/>
    </dgm:pt>
    <dgm:pt modelId="{8E83AFDB-B5AF-4337-B885-DDB5014290CD}" type="pres">
      <dgm:prSet presAssocID="{1A74AA1D-6BC5-49C1-8E6F-2630D01E9446}" presName="FiveNodes_1" presStyleLbl="node1" presStyleIdx="0" presStyleCnt="5">
        <dgm:presLayoutVars>
          <dgm:bulletEnabled val="1"/>
        </dgm:presLayoutVars>
      </dgm:prSet>
      <dgm:spPr/>
    </dgm:pt>
    <dgm:pt modelId="{A401ED15-090A-4B95-AE43-85E027691368}" type="pres">
      <dgm:prSet presAssocID="{1A74AA1D-6BC5-49C1-8E6F-2630D01E9446}" presName="FiveNodes_2" presStyleLbl="node1" presStyleIdx="1" presStyleCnt="5">
        <dgm:presLayoutVars>
          <dgm:bulletEnabled val="1"/>
        </dgm:presLayoutVars>
      </dgm:prSet>
      <dgm:spPr/>
    </dgm:pt>
    <dgm:pt modelId="{558BF2B8-1305-4A76-ACDC-432D18F6A7CB}" type="pres">
      <dgm:prSet presAssocID="{1A74AA1D-6BC5-49C1-8E6F-2630D01E9446}" presName="FiveNodes_3" presStyleLbl="node1" presStyleIdx="2" presStyleCnt="5">
        <dgm:presLayoutVars>
          <dgm:bulletEnabled val="1"/>
        </dgm:presLayoutVars>
      </dgm:prSet>
      <dgm:spPr/>
    </dgm:pt>
    <dgm:pt modelId="{5999BFA0-2A8E-469B-BD57-6F7CEBBC1236}" type="pres">
      <dgm:prSet presAssocID="{1A74AA1D-6BC5-49C1-8E6F-2630D01E9446}" presName="FiveNodes_4" presStyleLbl="node1" presStyleIdx="3" presStyleCnt="5">
        <dgm:presLayoutVars>
          <dgm:bulletEnabled val="1"/>
        </dgm:presLayoutVars>
      </dgm:prSet>
      <dgm:spPr/>
    </dgm:pt>
    <dgm:pt modelId="{12A7DF84-C28B-429C-B114-B6F0B242CD7F}" type="pres">
      <dgm:prSet presAssocID="{1A74AA1D-6BC5-49C1-8E6F-2630D01E9446}" presName="FiveNodes_5" presStyleLbl="node1" presStyleIdx="4" presStyleCnt="5">
        <dgm:presLayoutVars>
          <dgm:bulletEnabled val="1"/>
        </dgm:presLayoutVars>
      </dgm:prSet>
      <dgm:spPr/>
    </dgm:pt>
    <dgm:pt modelId="{51BEE30D-38DC-4B58-B66E-85F51C490D77}" type="pres">
      <dgm:prSet presAssocID="{1A74AA1D-6BC5-49C1-8E6F-2630D01E9446}" presName="FiveConn_1-2" presStyleLbl="fgAccFollowNode1" presStyleIdx="0" presStyleCnt="4">
        <dgm:presLayoutVars>
          <dgm:bulletEnabled val="1"/>
        </dgm:presLayoutVars>
      </dgm:prSet>
      <dgm:spPr/>
    </dgm:pt>
    <dgm:pt modelId="{4CE7A761-3A16-4EC4-B4AE-5FB091C30AC3}" type="pres">
      <dgm:prSet presAssocID="{1A74AA1D-6BC5-49C1-8E6F-2630D01E9446}" presName="FiveConn_2-3" presStyleLbl="fgAccFollowNode1" presStyleIdx="1" presStyleCnt="4">
        <dgm:presLayoutVars>
          <dgm:bulletEnabled val="1"/>
        </dgm:presLayoutVars>
      </dgm:prSet>
      <dgm:spPr/>
    </dgm:pt>
    <dgm:pt modelId="{208311FB-B122-4930-8F6F-DBF31873E48E}" type="pres">
      <dgm:prSet presAssocID="{1A74AA1D-6BC5-49C1-8E6F-2630D01E9446}" presName="FiveConn_3-4" presStyleLbl="fgAccFollowNode1" presStyleIdx="2" presStyleCnt="4">
        <dgm:presLayoutVars>
          <dgm:bulletEnabled val="1"/>
        </dgm:presLayoutVars>
      </dgm:prSet>
      <dgm:spPr/>
    </dgm:pt>
    <dgm:pt modelId="{665A20E7-AB03-4A62-8EC7-382F4EE7E880}" type="pres">
      <dgm:prSet presAssocID="{1A74AA1D-6BC5-49C1-8E6F-2630D01E9446}" presName="FiveConn_4-5" presStyleLbl="fgAccFollowNode1" presStyleIdx="3" presStyleCnt="4">
        <dgm:presLayoutVars>
          <dgm:bulletEnabled val="1"/>
        </dgm:presLayoutVars>
      </dgm:prSet>
      <dgm:spPr/>
    </dgm:pt>
    <dgm:pt modelId="{8F8EB585-2556-4C71-A25E-93EBAD912C95}" type="pres">
      <dgm:prSet presAssocID="{1A74AA1D-6BC5-49C1-8E6F-2630D01E9446}" presName="FiveNodes_1_text" presStyleLbl="node1" presStyleIdx="4" presStyleCnt="5">
        <dgm:presLayoutVars>
          <dgm:bulletEnabled val="1"/>
        </dgm:presLayoutVars>
      </dgm:prSet>
      <dgm:spPr/>
    </dgm:pt>
    <dgm:pt modelId="{F6F1283E-B746-40E7-BBD9-7DF309B34983}" type="pres">
      <dgm:prSet presAssocID="{1A74AA1D-6BC5-49C1-8E6F-2630D01E9446}" presName="FiveNodes_2_text" presStyleLbl="node1" presStyleIdx="4" presStyleCnt="5">
        <dgm:presLayoutVars>
          <dgm:bulletEnabled val="1"/>
        </dgm:presLayoutVars>
      </dgm:prSet>
      <dgm:spPr/>
    </dgm:pt>
    <dgm:pt modelId="{E0D61157-DE2A-4510-B09E-F3AE6B94B91C}" type="pres">
      <dgm:prSet presAssocID="{1A74AA1D-6BC5-49C1-8E6F-2630D01E9446}" presName="FiveNodes_3_text" presStyleLbl="node1" presStyleIdx="4" presStyleCnt="5">
        <dgm:presLayoutVars>
          <dgm:bulletEnabled val="1"/>
        </dgm:presLayoutVars>
      </dgm:prSet>
      <dgm:spPr/>
    </dgm:pt>
    <dgm:pt modelId="{CFD2F2D2-6802-4CEF-A7F6-08E4CA71D237}" type="pres">
      <dgm:prSet presAssocID="{1A74AA1D-6BC5-49C1-8E6F-2630D01E9446}" presName="FiveNodes_4_text" presStyleLbl="node1" presStyleIdx="4" presStyleCnt="5">
        <dgm:presLayoutVars>
          <dgm:bulletEnabled val="1"/>
        </dgm:presLayoutVars>
      </dgm:prSet>
      <dgm:spPr/>
    </dgm:pt>
    <dgm:pt modelId="{8F65A6EF-12F3-496E-A084-8A686CCB0F25}" type="pres">
      <dgm:prSet presAssocID="{1A74AA1D-6BC5-49C1-8E6F-2630D01E944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9261412-AC89-42E4-A85D-1B172BE3ED64}" type="presOf" srcId="{495ABF0E-17EB-497F-9614-E7042F3AE3BD}" destId="{665A20E7-AB03-4A62-8EC7-382F4EE7E880}" srcOrd="0" destOrd="0" presId="urn:microsoft.com/office/officeart/2005/8/layout/vProcess5"/>
    <dgm:cxn modelId="{A650D128-91CE-4507-88F4-E18D54E8E819}" type="presOf" srcId="{86859E9B-1C06-4AC6-852E-E192E1291956}" destId="{558BF2B8-1305-4A76-ACDC-432D18F6A7CB}" srcOrd="0" destOrd="0" presId="urn:microsoft.com/office/officeart/2005/8/layout/vProcess5"/>
    <dgm:cxn modelId="{A36B2431-EE61-4197-92D6-4A7DAFBCB6CA}" type="presOf" srcId="{494D3E33-64D2-463E-8F3C-55ABB5BA97C8}" destId="{8F65A6EF-12F3-496E-A084-8A686CCB0F25}" srcOrd="1" destOrd="0" presId="urn:microsoft.com/office/officeart/2005/8/layout/vProcess5"/>
    <dgm:cxn modelId="{E9331345-7DE0-4FBD-9B62-0927939D81AE}" type="presOf" srcId="{898D544C-A280-4BA4-9923-0C47DE790391}" destId="{5999BFA0-2A8E-469B-BD57-6F7CEBBC1236}" srcOrd="0" destOrd="0" presId="urn:microsoft.com/office/officeart/2005/8/layout/vProcess5"/>
    <dgm:cxn modelId="{11F84945-711E-495D-916E-BB04D30F79CE}" type="presOf" srcId="{7F07E82F-7E67-4DDB-B21D-865033492E6E}" destId="{4CE7A761-3A16-4EC4-B4AE-5FB091C30AC3}" srcOrd="0" destOrd="0" presId="urn:microsoft.com/office/officeart/2005/8/layout/vProcess5"/>
    <dgm:cxn modelId="{A17E2A51-81BB-4D57-8681-2011C9305121}" type="presOf" srcId="{C4DEB349-3A20-45E5-86F9-D1E0B7E50C34}" destId="{F6F1283E-B746-40E7-BBD9-7DF309B34983}" srcOrd="1" destOrd="0" presId="urn:microsoft.com/office/officeart/2005/8/layout/vProcess5"/>
    <dgm:cxn modelId="{15E55893-5E7F-461C-BC91-3216F556CA38}" srcId="{1A74AA1D-6BC5-49C1-8E6F-2630D01E9446}" destId="{86859E9B-1C06-4AC6-852E-E192E1291956}" srcOrd="2" destOrd="0" parTransId="{57610148-73C8-46A1-BC45-6A149DEE5AA4}" sibTransId="{269CD294-57E1-41F4-968A-E1B8758BC77E}"/>
    <dgm:cxn modelId="{2E77329E-82F7-4F6D-BC15-6143DC20EC30}" srcId="{1A74AA1D-6BC5-49C1-8E6F-2630D01E9446}" destId="{3CAEEA47-5581-486A-B373-317A5C48227A}" srcOrd="0" destOrd="0" parTransId="{EB25E980-C8EA-4754-9869-905575AAFF35}" sibTransId="{3D9CC9FB-1C7B-48BD-975E-6B46D713F7D1}"/>
    <dgm:cxn modelId="{5BDF78A4-3D5B-4A87-AB9D-1A4DDD8D697C}" type="presOf" srcId="{1A74AA1D-6BC5-49C1-8E6F-2630D01E9446}" destId="{75D6FE46-82D1-48BB-B243-A748EDF1E71B}" srcOrd="0" destOrd="0" presId="urn:microsoft.com/office/officeart/2005/8/layout/vProcess5"/>
    <dgm:cxn modelId="{E3FD4EA8-44AD-4E15-B08E-07AA314A5B96}" type="presOf" srcId="{3CAEEA47-5581-486A-B373-317A5C48227A}" destId="{8E83AFDB-B5AF-4337-B885-DDB5014290CD}" srcOrd="0" destOrd="0" presId="urn:microsoft.com/office/officeart/2005/8/layout/vProcess5"/>
    <dgm:cxn modelId="{06B6DDAB-DE9C-4A14-9B6C-A7C5ABB0CDF8}" type="presOf" srcId="{C4DEB349-3A20-45E5-86F9-D1E0B7E50C34}" destId="{A401ED15-090A-4B95-AE43-85E027691368}" srcOrd="0" destOrd="0" presId="urn:microsoft.com/office/officeart/2005/8/layout/vProcess5"/>
    <dgm:cxn modelId="{418639C1-EEBB-44FF-B8EF-E9609FC36056}" srcId="{1A74AA1D-6BC5-49C1-8E6F-2630D01E9446}" destId="{494D3E33-64D2-463E-8F3C-55ABB5BA97C8}" srcOrd="4" destOrd="0" parTransId="{0473E078-8D58-4B0F-BD6F-68CEBC5290DC}" sibTransId="{D7070537-CDB3-4FC4-8AD6-9458FCF0470A}"/>
    <dgm:cxn modelId="{6FBF2FC6-E1AD-4AB0-BE8E-C22A7607E944}" type="presOf" srcId="{86859E9B-1C06-4AC6-852E-E192E1291956}" destId="{E0D61157-DE2A-4510-B09E-F3AE6B94B91C}" srcOrd="1" destOrd="0" presId="urn:microsoft.com/office/officeart/2005/8/layout/vProcess5"/>
    <dgm:cxn modelId="{A9A7FBC8-D4A0-4DBB-9883-37EEF5F1FF77}" type="presOf" srcId="{898D544C-A280-4BA4-9923-0C47DE790391}" destId="{CFD2F2D2-6802-4CEF-A7F6-08E4CA71D237}" srcOrd="1" destOrd="0" presId="urn:microsoft.com/office/officeart/2005/8/layout/vProcess5"/>
    <dgm:cxn modelId="{69FE40D2-986C-4499-BDFF-C66AD507508D}" type="presOf" srcId="{3D9CC9FB-1C7B-48BD-975E-6B46D713F7D1}" destId="{51BEE30D-38DC-4B58-B66E-85F51C490D77}" srcOrd="0" destOrd="0" presId="urn:microsoft.com/office/officeart/2005/8/layout/vProcess5"/>
    <dgm:cxn modelId="{645459DE-AB42-4E6E-926B-0BC716A0C224}" type="presOf" srcId="{494D3E33-64D2-463E-8F3C-55ABB5BA97C8}" destId="{12A7DF84-C28B-429C-B114-B6F0B242CD7F}" srcOrd="0" destOrd="0" presId="urn:microsoft.com/office/officeart/2005/8/layout/vProcess5"/>
    <dgm:cxn modelId="{7A5571E0-AFB3-4435-B98D-EF75AB736DA0}" srcId="{1A74AA1D-6BC5-49C1-8E6F-2630D01E9446}" destId="{C4DEB349-3A20-45E5-86F9-D1E0B7E50C34}" srcOrd="1" destOrd="0" parTransId="{1FB14E73-C10E-4EE4-A9A3-D17364309606}" sibTransId="{7F07E82F-7E67-4DDB-B21D-865033492E6E}"/>
    <dgm:cxn modelId="{4204E2F3-3C5A-4FD6-A31E-3BC77EB4E534}" srcId="{1A74AA1D-6BC5-49C1-8E6F-2630D01E9446}" destId="{898D544C-A280-4BA4-9923-0C47DE790391}" srcOrd="3" destOrd="0" parTransId="{045094A1-2BAB-457B-8A06-BD23A0E8BA16}" sibTransId="{495ABF0E-17EB-497F-9614-E7042F3AE3BD}"/>
    <dgm:cxn modelId="{2CDEC2FB-386F-495D-B9FB-87515B5DE1A1}" type="presOf" srcId="{3CAEEA47-5581-486A-B373-317A5C48227A}" destId="{8F8EB585-2556-4C71-A25E-93EBAD912C95}" srcOrd="1" destOrd="0" presId="urn:microsoft.com/office/officeart/2005/8/layout/vProcess5"/>
    <dgm:cxn modelId="{77573FFC-F31F-44B3-9551-CB93363F44E4}" type="presOf" srcId="{269CD294-57E1-41F4-968A-E1B8758BC77E}" destId="{208311FB-B122-4930-8F6F-DBF31873E48E}" srcOrd="0" destOrd="0" presId="urn:microsoft.com/office/officeart/2005/8/layout/vProcess5"/>
    <dgm:cxn modelId="{E8291561-C461-4F92-A9CB-59F9802A54A0}" type="presParOf" srcId="{75D6FE46-82D1-48BB-B243-A748EDF1E71B}" destId="{EA5D5710-3F47-4840-84CD-82077D0DCC5D}" srcOrd="0" destOrd="0" presId="urn:microsoft.com/office/officeart/2005/8/layout/vProcess5"/>
    <dgm:cxn modelId="{0FCE687A-765C-4D5D-B383-674DA2F4C7AD}" type="presParOf" srcId="{75D6FE46-82D1-48BB-B243-A748EDF1E71B}" destId="{8E83AFDB-B5AF-4337-B885-DDB5014290CD}" srcOrd="1" destOrd="0" presId="urn:microsoft.com/office/officeart/2005/8/layout/vProcess5"/>
    <dgm:cxn modelId="{FD96B51D-43EA-4E39-B357-517CC7C59B24}" type="presParOf" srcId="{75D6FE46-82D1-48BB-B243-A748EDF1E71B}" destId="{A401ED15-090A-4B95-AE43-85E027691368}" srcOrd="2" destOrd="0" presId="urn:microsoft.com/office/officeart/2005/8/layout/vProcess5"/>
    <dgm:cxn modelId="{76591FB3-9E02-4EF6-843B-AC0989B276EF}" type="presParOf" srcId="{75D6FE46-82D1-48BB-B243-A748EDF1E71B}" destId="{558BF2B8-1305-4A76-ACDC-432D18F6A7CB}" srcOrd="3" destOrd="0" presId="urn:microsoft.com/office/officeart/2005/8/layout/vProcess5"/>
    <dgm:cxn modelId="{6A9134DF-A786-4C62-947A-CA04B94C0D0A}" type="presParOf" srcId="{75D6FE46-82D1-48BB-B243-A748EDF1E71B}" destId="{5999BFA0-2A8E-469B-BD57-6F7CEBBC1236}" srcOrd="4" destOrd="0" presId="urn:microsoft.com/office/officeart/2005/8/layout/vProcess5"/>
    <dgm:cxn modelId="{C8DE538E-0259-4AE8-A4DB-97C49A30FE32}" type="presParOf" srcId="{75D6FE46-82D1-48BB-B243-A748EDF1E71B}" destId="{12A7DF84-C28B-429C-B114-B6F0B242CD7F}" srcOrd="5" destOrd="0" presId="urn:microsoft.com/office/officeart/2005/8/layout/vProcess5"/>
    <dgm:cxn modelId="{008000F9-2FEE-4513-9285-0B5A4A3F8356}" type="presParOf" srcId="{75D6FE46-82D1-48BB-B243-A748EDF1E71B}" destId="{51BEE30D-38DC-4B58-B66E-85F51C490D77}" srcOrd="6" destOrd="0" presId="urn:microsoft.com/office/officeart/2005/8/layout/vProcess5"/>
    <dgm:cxn modelId="{2411E7F0-3B4D-47D1-9A68-1311587AC0C4}" type="presParOf" srcId="{75D6FE46-82D1-48BB-B243-A748EDF1E71B}" destId="{4CE7A761-3A16-4EC4-B4AE-5FB091C30AC3}" srcOrd="7" destOrd="0" presId="urn:microsoft.com/office/officeart/2005/8/layout/vProcess5"/>
    <dgm:cxn modelId="{C67C9A31-666E-471E-84F1-5E88F1CE5FF7}" type="presParOf" srcId="{75D6FE46-82D1-48BB-B243-A748EDF1E71B}" destId="{208311FB-B122-4930-8F6F-DBF31873E48E}" srcOrd="8" destOrd="0" presId="urn:microsoft.com/office/officeart/2005/8/layout/vProcess5"/>
    <dgm:cxn modelId="{134AD5DA-8945-42F4-A61C-97FD53A8D86A}" type="presParOf" srcId="{75D6FE46-82D1-48BB-B243-A748EDF1E71B}" destId="{665A20E7-AB03-4A62-8EC7-382F4EE7E880}" srcOrd="9" destOrd="0" presId="urn:microsoft.com/office/officeart/2005/8/layout/vProcess5"/>
    <dgm:cxn modelId="{6F65092A-0CCD-4550-A732-09E4F1978F09}" type="presParOf" srcId="{75D6FE46-82D1-48BB-B243-A748EDF1E71B}" destId="{8F8EB585-2556-4C71-A25E-93EBAD912C95}" srcOrd="10" destOrd="0" presId="urn:microsoft.com/office/officeart/2005/8/layout/vProcess5"/>
    <dgm:cxn modelId="{B90AA2D7-1C70-4FB9-930B-49A916B0E14D}" type="presParOf" srcId="{75D6FE46-82D1-48BB-B243-A748EDF1E71B}" destId="{F6F1283E-B746-40E7-BBD9-7DF309B34983}" srcOrd="11" destOrd="0" presId="urn:microsoft.com/office/officeart/2005/8/layout/vProcess5"/>
    <dgm:cxn modelId="{D1F44A33-D3EE-4E85-9D4A-C8DDF59A620E}" type="presParOf" srcId="{75D6FE46-82D1-48BB-B243-A748EDF1E71B}" destId="{E0D61157-DE2A-4510-B09E-F3AE6B94B91C}" srcOrd="12" destOrd="0" presId="urn:microsoft.com/office/officeart/2005/8/layout/vProcess5"/>
    <dgm:cxn modelId="{6F2B3BA1-B7C8-4C06-A7A5-A55413BFF090}" type="presParOf" srcId="{75D6FE46-82D1-48BB-B243-A748EDF1E71B}" destId="{CFD2F2D2-6802-4CEF-A7F6-08E4CA71D237}" srcOrd="13" destOrd="0" presId="urn:microsoft.com/office/officeart/2005/8/layout/vProcess5"/>
    <dgm:cxn modelId="{083F2CE4-2F7D-4C37-A008-299F732C5FF4}" type="presParOf" srcId="{75D6FE46-82D1-48BB-B243-A748EDF1E71B}" destId="{8F65A6EF-12F3-496E-A084-8A686CCB0F2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F2BF0-9123-40B7-AC1F-9BDA274562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26BB193-A78F-40C5-A8A1-1A35E19DE900}">
      <dgm:prSet/>
      <dgm:spPr/>
      <dgm:t>
        <a:bodyPr/>
        <a:lstStyle/>
        <a:p>
          <a:r>
            <a:rPr lang="fr-FR"/>
            <a:t>Température : 15°C ≤ T≤ 24°C</a:t>
          </a:r>
          <a:endParaRPr lang="en-US"/>
        </a:p>
      </dgm:t>
    </dgm:pt>
    <dgm:pt modelId="{FA5F2DBA-0079-48E8-8CC7-18A18545EB9D}" type="parTrans" cxnId="{D37B57C0-BA94-4174-AAE0-E898A8CEF21F}">
      <dgm:prSet/>
      <dgm:spPr/>
      <dgm:t>
        <a:bodyPr/>
        <a:lstStyle/>
        <a:p>
          <a:endParaRPr lang="en-US"/>
        </a:p>
      </dgm:t>
    </dgm:pt>
    <dgm:pt modelId="{06795A79-3733-477F-BF79-98C3A7339D56}" type="sibTrans" cxnId="{D37B57C0-BA94-4174-AAE0-E898A8CEF21F}">
      <dgm:prSet/>
      <dgm:spPr/>
      <dgm:t>
        <a:bodyPr/>
        <a:lstStyle/>
        <a:p>
          <a:endParaRPr lang="en-US"/>
        </a:p>
      </dgm:t>
    </dgm:pt>
    <dgm:pt modelId="{ED009362-0181-4FD7-9BE0-FBD7A0687336}">
      <dgm:prSet/>
      <dgm:spPr/>
      <dgm:t>
        <a:bodyPr/>
        <a:lstStyle/>
        <a:p>
          <a:r>
            <a:rPr lang="fr-FR" dirty="0"/>
            <a:t>Humidité : 45% ≤ Rh ≤ 55% </a:t>
          </a:r>
          <a:endParaRPr lang="en-US" dirty="0"/>
        </a:p>
      </dgm:t>
    </dgm:pt>
    <dgm:pt modelId="{6C64DC74-CDAC-4417-B05B-AF459AFB9C10}" type="parTrans" cxnId="{2F0D39DC-E294-46E2-8AF7-CD2F832909EC}">
      <dgm:prSet/>
      <dgm:spPr/>
      <dgm:t>
        <a:bodyPr/>
        <a:lstStyle/>
        <a:p>
          <a:endParaRPr lang="en-US"/>
        </a:p>
      </dgm:t>
    </dgm:pt>
    <dgm:pt modelId="{E2A9CE14-8269-4260-98F8-B44E8D6B60EE}" type="sibTrans" cxnId="{2F0D39DC-E294-46E2-8AF7-CD2F832909EC}">
      <dgm:prSet/>
      <dgm:spPr/>
      <dgm:t>
        <a:bodyPr/>
        <a:lstStyle/>
        <a:p>
          <a:endParaRPr lang="en-US"/>
        </a:p>
      </dgm:t>
    </dgm:pt>
    <dgm:pt modelId="{81820380-E317-4A0C-9F6E-31B776E9284B}">
      <dgm:prSet/>
      <dgm:spPr/>
      <dgm:t>
        <a:bodyPr/>
        <a:lstStyle/>
        <a:p>
          <a:r>
            <a:rPr lang="fr-FR"/>
            <a:t>Taux de CO2 : C² ≤ 1000 ppm </a:t>
          </a:r>
          <a:endParaRPr lang="en-US"/>
        </a:p>
      </dgm:t>
    </dgm:pt>
    <dgm:pt modelId="{3B248B97-8996-483A-8C07-AECACF06F1CA}" type="parTrans" cxnId="{063F5A0D-5397-4011-9093-1F374FF3F609}">
      <dgm:prSet/>
      <dgm:spPr/>
      <dgm:t>
        <a:bodyPr/>
        <a:lstStyle/>
        <a:p>
          <a:endParaRPr lang="en-US"/>
        </a:p>
      </dgm:t>
    </dgm:pt>
    <dgm:pt modelId="{894CDE32-BB57-4F1B-AB85-A9F049E61DC3}" type="sibTrans" cxnId="{063F5A0D-5397-4011-9093-1F374FF3F609}">
      <dgm:prSet/>
      <dgm:spPr/>
      <dgm:t>
        <a:bodyPr/>
        <a:lstStyle/>
        <a:p>
          <a:endParaRPr lang="en-US"/>
        </a:p>
      </dgm:t>
    </dgm:pt>
    <dgm:pt modelId="{08B91AD3-E2AF-4FA2-A46A-46DAE4C9BB79}">
      <dgm:prSet/>
      <dgm:spPr/>
      <dgm:t>
        <a:bodyPr/>
        <a:lstStyle/>
        <a:p>
          <a:r>
            <a:rPr lang="fr-FR"/>
            <a:t>Taux de CO : C ≤ 200 ppm </a:t>
          </a:r>
          <a:endParaRPr lang="en-US"/>
        </a:p>
      </dgm:t>
    </dgm:pt>
    <dgm:pt modelId="{364E6E73-7B1A-4111-A040-96AFBAEAC144}" type="parTrans" cxnId="{EF3780F8-5572-4FB6-9462-1A47F6FE801C}">
      <dgm:prSet/>
      <dgm:spPr/>
      <dgm:t>
        <a:bodyPr/>
        <a:lstStyle/>
        <a:p>
          <a:endParaRPr lang="en-US"/>
        </a:p>
      </dgm:t>
    </dgm:pt>
    <dgm:pt modelId="{F745C742-6847-4AD1-8DB2-49C0CD631DD7}" type="sibTrans" cxnId="{EF3780F8-5572-4FB6-9462-1A47F6FE801C}">
      <dgm:prSet/>
      <dgm:spPr/>
      <dgm:t>
        <a:bodyPr/>
        <a:lstStyle/>
        <a:p>
          <a:endParaRPr lang="en-US"/>
        </a:p>
      </dgm:t>
    </dgm:pt>
    <dgm:pt modelId="{CA2C9C14-D978-48DF-A92C-92913DBA5634}" type="pres">
      <dgm:prSet presAssocID="{123F2BF0-9123-40B7-AC1F-9BDA27456254}" presName="root" presStyleCnt="0">
        <dgm:presLayoutVars>
          <dgm:dir/>
          <dgm:resizeHandles val="exact"/>
        </dgm:presLayoutVars>
      </dgm:prSet>
      <dgm:spPr/>
    </dgm:pt>
    <dgm:pt modelId="{937EC5F9-6C71-4645-A4D4-B3E19A7B612A}" type="pres">
      <dgm:prSet presAssocID="{B26BB193-A78F-40C5-A8A1-1A35E19DE900}" presName="compNode" presStyleCnt="0"/>
      <dgm:spPr/>
    </dgm:pt>
    <dgm:pt modelId="{3D02C131-A32E-4E8C-8EC4-6515A0004C82}" type="pres">
      <dgm:prSet presAssocID="{B26BB193-A78F-40C5-A8A1-1A35E19DE900}" presName="bgRect" presStyleLbl="bgShp" presStyleIdx="0" presStyleCnt="4"/>
      <dgm:spPr/>
    </dgm:pt>
    <dgm:pt modelId="{34F97CB3-D2E2-488E-B2BD-811CCD1A0A49}" type="pres">
      <dgm:prSet presAssocID="{B26BB193-A78F-40C5-A8A1-1A35E19DE9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ètre"/>
        </a:ext>
      </dgm:extLst>
    </dgm:pt>
    <dgm:pt modelId="{D9C6AB08-1241-4487-A647-010069CF730C}" type="pres">
      <dgm:prSet presAssocID="{B26BB193-A78F-40C5-A8A1-1A35E19DE900}" presName="spaceRect" presStyleCnt="0"/>
      <dgm:spPr/>
    </dgm:pt>
    <dgm:pt modelId="{68CE3866-1880-4CE7-9980-7B702D2A5A74}" type="pres">
      <dgm:prSet presAssocID="{B26BB193-A78F-40C5-A8A1-1A35E19DE900}" presName="parTx" presStyleLbl="revTx" presStyleIdx="0" presStyleCnt="4">
        <dgm:presLayoutVars>
          <dgm:chMax val="0"/>
          <dgm:chPref val="0"/>
        </dgm:presLayoutVars>
      </dgm:prSet>
      <dgm:spPr/>
    </dgm:pt>
    <dgm:pt modelId="{CC549235-D86F-4EAD-8EAC-F3FF2CFFC7F3}" type="pres">
      <dgm:prSet presAssocID="{06795A79-3733-477F-BF79-98C3A7339D56}" presName="sibTrans" presStyleCnt="0"/>
      <dgm:spPr/>
    </dgm:pt>
    <dgm:pt modelId="{25D386C3-944A-4E10-B7AF-6755F11276A6}" type="pres">
      <dgm:prSet presAssocID="{ED009362-0181-4FD7-9BE0-FBD7A0687336}" presName="compNode" presStyleCnt="0"/>
      <dgm:spPr/>
    </dgm:pt>
    <dgm:pt modelId="{0107981B-14A3-4BF9-90B9-572EB8F71A84}" type="pres">
      <dgm:prSet presAssocID="{ED009362-0181-4FD7-9BE0-FBD7A0687336}" presName="bgRect" presStyleLbl="bgShp" presStyleIdx="1" presStyleCnt="4"/>
      <dgm:spPr/>
    </dgm:pt>
    <dgm:pt modelId="{932CB934-A8B7-4626-B587-C469889A259A}" type="pres">
      <dgm:prSet presAssocID="{ED009362-0181-4FD7-9BE0-FBD7A06873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74FDC816-47DA-44C8-8AD6-E44FE07245C2}" type="pres">
      <dgm:prSet presAssocID="{ED009362-0181-4FD7-9BE0-FBD7A0687336}" presName="spaceRect" presStyleCnt="0"/>
      <dgm:spPr/>
    </dgm:pt>
    <dgm:pt modelId="{87431DFE-432E-47F2-AB9B-E17B8CE4CC6C}" type="pres">
      <dgm:prSet presAssocID="{ED009362-0181-4FD7-9BE0-FBD7A0687336}" presName="parTx" presStyleLbl="revTx" presStyleIdx="1" presStyleCnt="4">
        <dgm:presLayoutVars>
          <dgm:chMax val="0"/>
          <dgm:chPref val="0"/>
        </dgm:presLayoutVars>
      </dgm:prSet>
      <dgm:spPr/>
    </dgm:pt>
    <dgm:pt modelId="{0C592089-E507-41C5-8CF8-7FF8A663DD3C}" type="pres">
      <dgm:prSet presAssocID="{E2A9CE14-8269-4260-98F8-B44E8D6B60EE}" presName="sibTrans" presStyleCnt="0"/>
      <dgm:spPr/>
    </dgm:pt>
    <dgm:pt modelId="{84A07EB2-3A09-4D5A-B2DF-99595B1080DC}" type="pres">
      <dgm:prSet presAssocID="{81820380-E317-4A0C-9F6E-31B776E9284B}" presName="compNode" presStyleCnt="0"/>
      <dgm:spPr/>
    </dgm:pt>
    <dgm:pt modelId="{14490FD0-B139-421C-9002-F0E8FE831F9F}" type="pres">
      <dgm:prSet presAssocID="{81820380-E317-4A0C-9F6E-31B776E9284B}" presName="bgRect" presStyleLbl="bgShp" presStyleIdx="2" presStyleCnt="4"/>
      <dgm:spPr/>
    </dgm:pt>
    <dgm:pt modelId="{BDE1E8AC-1196-4C00-AA31-AFADFD7B565C}" type="pres">
      <dgm:prSet presAssocID="{81820380-E317-4A0C-9F6E-31B776E9284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C9EAEFF-6497-41CE-B957-B6728B726F6F}" type="pres">
      <dgm:prSet presAssocID="{81820380-E317-4A0C-9F6E-31B776E9284B}" presName="spaceRect" presStyleCnt="0"/>
      <dgm:spPr/>
    </dgm:pt>
    <dgm:pt modelId="{0287C1DD-F9C6-48A9-8DC0-8CDBC544C540}" type="pres">
      <dgm:prSet presAssocID="{81820380-E317-4A0C-9F6E-31B776E9284B}" presName="parTx" presStyleLbl="revTx" presStyleIdx="2" presStyleCnt="4">
        <dgm:presLayoutVars>
          <dgm:chMax val="0"/>
          <dgm:chPref val="0"/>
        </dgm:presLayoutVars>
      </dgm:prSet>
      <dgm:spPr/>
    </dgm:pt>
    <dgm:pt modelId="{B6441DAA-8EA6-4EA1-8421-40A8C6537315}" type="pres">
      <dgm:prSet presAssocID="{894CDE32-BB57-4F1B-AB85-A9F049E61DC3}" presName="sibTrans" presStyleCnt="0"/>
      <dgm:spPr/>
    </dgm:pt>
    <dgm:pt modelId="{BE8A6B2C-1E51-44E0-9A41-D01D6BD017B9}" type="pres">
      <dgm:prSet presAssocID="{08B91AD3-E2AF-4FA2-A46A-46DAE4C9BB79}" presName="compNode" presStyleCnt="0"/>
      <dgm:spPr/>
    </dgm:pt>
    <dgm:pt modelId="{7A69422F-1D61-42FA-B711-C2BAA7A3DF29}" type="pres">
      <dgm:prSet presAssocID="{08B91AD3-E2AF-4FA2-A46A-46DAE4C9BB79}" presName="bgRect" presStyleLbl="bgShp" presStyleIdx="3" presStyleCnt="4" custLinFactNeighborX="862" custLinFactNeighborY="61398"/>
      <dgm:spPr/>
    </dgm:pt>
    <dgm:pt modelId="{9CEA6447-F723-49CF-96CA-F113B73A26DF}" type="pres">
      <dgm:prSet presAssocID="{08B91AD3-E2AF-4FA2-A46A-46DAE4C9BB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BC9238C-6AFB-4A19-B2B0-3F99DA2D78D9}" type="pres">
      <dgm:prSet presAssocID="{08B91AD3-E2AF-4FA2-A46A-46DAE4C9BB79}" presName="spaceRect" presStyleCnt="0"/>
      <dgm:spPr/>
    </dgm:pt>
    <dgm:pt modelId="{BD4023E0-E982-4007-85FF-AFA883101715}" type="pres">
      <dgm:prSet presAssocID="{08B91AD3-E2AF-4FA2-A46A-46DAE4C9BB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63F5A0D-5397-4011-9093-1F374FF3F609}" srcId="{123F2BF0-9123-40B7-AC1F-9BDA27456254}" destId="{81820380-E317-4A0C-9F6E-31B776E9284B}" srcOrd="2" destOrd="0" parTransId="{3B248B97-8996-483A-8C07-AECACF06F1CA}" sibTransId="{894CDE32-BB57-4F1B-AB85-A9F049E61DC3}"/>
    <dgm:cxn modelId="{C561821B-A040-4BD7-A5A8-70C9141AB80A}" type="presOf" srcId="{08B91AD3-E2AF-4FA2-A46A-46DAE4C9BB79}" destId="{BD4023E0-E982-4007-85FF-AFA883101715}" srcOrd="0" destOrd="0" presId="urn:microsoft.com/office/officeart/2018/2/layout/IconVerticalSolidList"/>
    <dgm:cxn modelId="{7DBEDD65-D4AB-423F-B2D4-FA9D9FBAEB48}" type="presOf" srcId="{123F2BF0-9123-40B7-AC1F-9BDA27456254}" destId="{CA2C9C14-D978-48DF-A92C-92913DBA5634}" srcOrd="0" destOrd="0" presId="urn:microsoft.com/office/officeart/2018/2/layout/IconVerticalSolidList"/>
    <dgm:cxn modelId="{D37B57C0-BA94-4174-AAE0-E898A8CEF21F}" srcId="{123F2BF0-9123-40B7-AC1F-9BDA27456254}" destId="{B26BB193-A78F-40C5-A8A1-1A35E19DE900}" srcOrd="0" destOrd="0" parTransId="{FA5F2DBA-0079-48E8-8CC7-18A18545EB9D}" sibTransId="{06795A79-3733-477F-BF79-98C3A7339D56}"/>
    <dgm:cxn modelId="{2ADB29C7-32D0-4E37-8F80-33A528A17931}" type="presOf" srcId="{ED009362-0181-4FD7-9BE0-FBD7A0687336}" destId="{87431DFE-432E-47F2-AB9B-E17B8CE4CC6C}" srcOrd="0" destOrd="0" presId="urn:microsoft.com/office/officeart/2018/2/layout/IconVerticalSolidList"/>
    <dgm:cxn modelId="{3FD62CD0-BA84-497C-8735-C90E08554D77}" type="presOf" srcId="{81820380-E317-4A0C-9F6E-31B776E9284B}" destId="{0287C1DD-F9C6-48A9-8DC0-8CDBC544C540}" srcOrd="0" destOrd="0" presId="urn:microsoft.com/office/officeart/2018/2/layout/IconVerticalSolidList"/>
    <dgm:cxn modelId="{2F0D39DC-E294-46E2-8AF7-CD2F832909EC}" srcId="{123F2BF0-9123-40B7-AC1F-9BDA27456254}" destId="{ED009362-0181-4FD7-9BE0-FBD7A0687336}" srcOrd="1" destOrd="0" parTransId="{6C64DC74-CDAC-4417-B05B-AF459AFB9C10}" sibTransId="{E2A9CE14-8269-4260-98F8-B44E8D6B60EE}"/>
    <dgm:cxn modelId="{3CB290ED-36A6-4195-AB55-157EB90C5FB0}" type="presOf" srcId="{B26BB193-A78F-40C5-A8A1-1A35E19DE900}" destId="{68CE3866-1880-4CE7-9980-7B702D2A5A74}" srcOrd="0" destOrd="0" presId="urn:microsoft.com/office/officeart/2018/2/layout/IconVerticalSolidList"/>
    <dgm:cxn modelId="{EF3780F8-5572-4FB6-9462-1A47F6FE801C}" srcId="{123F2BF0-9123-40B7-AC1F-9BDA27456254}" destId="{08B91AD3-E2AF-4FA2-A46A-46DAE4C9BB79}" srcOrd="3" destOrd="0" parTransId="{364E6E73-7B1A-4111-A040-96AFBAEAC144}" sibTransId="{F745C742-6847-4AD1-8DB2-49C0CD631DD7}"/>
    <dgm:cxn modelId="{BDAB77AC-9BDA-4B4B-A7EC-177E96608ACB}" type="presParOf" srcId="{CA2C9C14-D978-48DF-A92C-92913DBA5634}" destId="{937EC5F9-6C71-4645-A4D4-B3E19A7B612A}" srcOrd="0" destOrd="0" presId="urn:microsoft.com/office/officeart/2018/2/layout/IconVerticalSolidList"/>
    <dgm:cxn modelId="{6B0F1E8B-DBDC-459E-9731-049666EB00DF}" type="presParOf" srcId="{937EC5F9-6C71-4645-A4D4-B3E19A7B612A}" destId="{3D02C131-A32E-4E8C-8EC4-6515A0004C82}" srcOrd="0" destOrd="0" presId="urn:microsoft.com/office/officeart/2018/2/layout/IconVerticalSolidList"/>
    <dgm:cxn modelId="{B8999390-4F8B-42BF-A7D3-66223CC6914E}" type="presParOf" srcId="{937EC5F9-6C71-4645-A4D4-B3E19A7B612A}" destId="{34F97CB3-D2E2-488E-B2BD-811CCD1A0A49}" srcOrd="1" destOrd="0" presId="urn:microsoft.com/office/officeart/2018/2/layout/IconVerticalSolidList"/>
    <dgm:cxn modelId="{9DDDE415-0A26-4B5B-B412-9B62CCAF4E66}" type="presParOf" srcId="{937EC5F9-6C71-4645-A4D4-B3E19A7B612A}" destId="{D9C6AB08-1241-4487-A647-010069CF730C}" srcOrd="2" destOrd="0" presId="urn:microsoft.com/office/officeart/2018/2/layout/IconVerticalSolidList"/>
    <dgm:cxn modelId="{DB998E8D-C8E7-4C0B-ABCD-FE21168AC0E6}" type="presParOf" srcId="{937EC5F9-6C71-4645-A4D4-B3E19A7B612A}" destId="{68CE3866-1880-4CE7-9980-7B702D2A5A74}" srcOrd="3" destOrd="0" presId="urn:microsoft.com/office/officeart/2018/2/layout/IconVerticalSolidList"/>
    <dgm:cxn modelId="{59056890-3E0E-4AD9-89B4-B8B18309B79B}" type="presParOf" srcId="{CA2C9C14-D978-48DF-A92C-92913DBA5634}" destId="{CC549235-D86F-4EAD-8EAC-F3FF2CFFC7F3}" srcOrd="1" destOrd="0" presId="urn:microsoft.com/office/officeart/2018/2/layout/IconVerticalSolidList"/>
    <dgm:cxn modelId="{5B0D1986-50BB-4590-8D36-7B2E62AEC796}" type="presParOf" srcId="{CA2C9C14-D978-48DF-A92C-92913DBA5634}" destId="{25D386C3-944A-4E10-B7AF-6755F11276A6}" srcOrd="2" destOrd="0" presId="urn:microsoft.com/office/officeart/2018/2/layout/IconVerticalSolidList"/>
    <dgm:cxn modelId="{3A260D8C-33CC-42A9-A70B-6D3F7B64B9C1}" type="presParOf" srcId="{25D386C3-944A-4E10-B7AF-6755F11276A6}" destId="{0107981B-14A3-4BF9-90B9-572EB8F71A84}" srcOrd="0" destOrd="0" presId="urn:microsoft.com/office/officeart/2018/2/layout/IconVerticalSolidList"/>
    <dgm:cxn modelId="{979CA2CC-9DF4-4D64-A58F-F17B2E0F0AA1}" type="presParOf" srcId="{25D386C3-944A-4E10-B7AF-6755F11276A6}" destId="{932CB934-A8B7-4626-B587-C469889A259A}" srcOrd="1" destOrd="0" presId="urn:microsoft.com/office/officeart/2018/2/layout/IconVerticalSolidList"/>
    <dgm:cxn modelId="{AA3B2E97-23F1-4DB1-9862-7C7E765E1AB6}" type="presParOf" srcId="{25D386C3-944A-4E10-B7AF-6755F11276A6}" destId="{74FDC816-47DA-44C8-8AD6-E44FE07245C2}" srcOrd="2" destOrd="0" presId="urn:microsoft.com/office/officeart/2018/2/layout/IconVerticalSolidList"/>
    <dgm:cxn modelId="{AF1CBC22-9982-4831-A5BC-6C3FCB56EEE9}" type="presParOf" srcId="{25D386C3-944A-4E10-B7AF-6755F11276A6}" destId="{87431DFE-432E-47F2-AB9B-E17B8CE4CC6C}" srcOrd="3" destOrd="0" presId="urn:microsoft.com/office/officeart/2018/2/layout/IconVerticalSolidList"/>
    <dgm:cxn modelId="{4B2DFC54-1668-43E9-BE30-49BE8CDB0042}" type="presParOf" srcId="{CA2C9C14-D978-48DF-A92C-92913DBA5634}" destId="{0C592089-E507-41C5-8CF8-7FF8A663DD3C}" srcOrd="3" destOrd="0" presId="urn:microsoft.com/office/officeart/2018/2/layout/IconVerticalSolidList"/>
    <dgm:cxn modelId="{5F35C3DB-E8A0-4404-B386-F76C2E6F163A}" type="presParOf" srcId="{CA2C9C14-D978-48DF-A92C-92913DBA5634}" destId="{84A07EB2-3A09-4D5A-B2DF-99595B1080DC}" srcOrd="4" destOrd="0" presId="urn:microsoft.com/office/officeart/2018/2/layout/IconVerticalSolidList"/>
    <dgm:cxn modelId="{820F63A8-6661-4DB7-8E93-034C60E2197B}" type="presParOf" srcId="{84A07EB2-3A09-4D5A-B2DF-99595B1080DC}" destId="{14490FD0-B139-421C-9002-F0E8FE831F9F}" srcOrd="0" destOrd="0" presId="urn:microsoft.com/office/officeart/2018/2/layout/IconVerticalSolidList"/>
    <dgm:cxn modelId="{CFF4A8E6-6F78-4FF8-928D-74F78BE2AAAD}" type="presParOf" srcId="{84A07EB2-3A09-4D5A-B2DF-99595B1080DC}" destId="{BDE1E8AC-1196-4C00-AA31-AFADFD7B565C}" srcOrd="1" destOrd="0" presId="urn:microsoft.com/office/officeart/2018/2/layout/IconVerticalSolidList"/>
    <dgm:cxn modelId="{CC3E2C36-DFC2-47F8-A399-ECFA0734FC1D}" type="presParOf" srcId="{84A07EB2-3A09-4D5A-B2DF-99595B1080DC}" destId="{AC9EAEFF-6497-41CE-B957-B6728B726F6F}" srcOrd="2" destOrd="0" presId="urn:microsoft.com/office/officeart/2018/2/layout/IconVerticalSolidList"/>
    <dgm:cxn modelId="{FFBAB9E9-BD46-45DA-9FA5-6103A666647F}" type="presParOf" srcId="{84A07EB2-3A09-4D5A-B2DF-99595B1080DC}" destId="{0287C1DD-F9C6-48A9-8DC0-8CDBC544C540}" srcOrd="3" destOrd="0" presId="urn:microsoft.com/office/officeart/2018/2/layout/IconVerticalSolidList"/>
    <dgm:cxn modelId="{C53F33A6-9BA8-42BF-A06B-530C8988DD78}" type="presParOf" srcId="{CA2C9C14-D978-48DF-A92C-92913DBA5634}" destId="{B6441DAA-8EA6-4EA1-8421-40A8C6537315}" srcOrd="5" destOrd="0" presId="urn:microsoft.com/office/officeart/2018/2/layout/IconVerticalSolidList"/>
    <dgm:cxn modelId="{B0EFEB41-E754-4D1A-A4B0-29F963324762}" type="presParOf" srcId="{CA2C9C14-D978-48DF-A92C-92913DBA5634}" destId="{BE8A6B2C-1E51-44E0-9A41-D01D6BD017B9}" srcOrd="6" destOrd="0" presId="urn:microsoft.com/office/officeart/2018/2/layout/IconVerticalSolidList"/>
    <dgm:cxn modelId="{E9705448-2C84-49E6-B8B8-EA2B808D29C8}" type="presParOf" srcId="{BE8A6B2C-1E51-44E0-9A41-D01D6BD017B9}" destId="{7A69422F-1D61-42FA-B711-C2BAA7A3DF29}" srcOrd="0" destOrd="0" presId="urn:microsoft.com/office/officeart/2018/2/layout/IconVerticalSolidList"/>
    <dgm:cxn modelId="{939AFCEA-5B42-4DC1-B949-09E59D3E1DDA}" type="presParOf" srcId="{BE8A6B2C-1E51-44E0-9A41-D01D6BD017B9}" destId="{9CEA6447-F723-49CF-96CA-F113B73A26DF}" srcOrd="1" destOrd="0" presId="urn:microsoft.com/office/officeart/2018/2/layout/IconVerticalSolidList"/>
    <dgm:cxn modelId="{F957C8BD-8A27-43CB-94B4-16E09BF05063}" type="presParOf" srcId="{BE8A6B2C-1E51-44E0-9A41-D01D6BD017B9}" destId="{1BC9238C-6AFB-4A19-B2B0-3F99DA2D78D9}" srcOrd="2" destOrd="0" presId="urn:microsoft.com/office/officeart/2018/2/layout/IconVerticalSolidList"/>
    <dgm:cxn modelId="{BF9E572B-9F70-4C61-BE1D-7C91EBE64234}" type="presParOf" srcId="{BE8A6B2C-1E51-44E0-9A41-D01D6BD017B9}" destId="{BD4023E0-E982-4007-85FF-AFA8831017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7BDE73-65AB-4560-BD56-F454B7FC532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C976CC-DBFF-40A9-BF58-7A621FF10408}">
      <dgm:prSet/>
      <dgm:spPr/>
      <dgm:t>
        <a:bodyPr/>
        <a:lstStyle/>
        <a:p>
          <a:r>
            <a:rPr lang="fr-FR"/>
            <a:t>Bilan technique : </a:t>
          </a:r>
          <a:endParaRPr lang="en-US"/>
        </a:p>
      </dgm:t>
    </dgm:pt>
    <dgm:pt modelId="{EF5D443C-3F2D-47E0-A959-D5E562BFF253}" type="parTrans" cxnId="{847042D9-6B33-4907-BEFD-CABD6DEC291A}">
      <dgm:prSet/>
      <dgm:spPr/>
      <dgm:t>
        <a:bodyPr/>
        <a:lstStyle/>
        <a:p>
          <a:endParaRPr lang="en-US"/>
        </a:p>
      </dgm:t>
    </dgm:pt>
    <dgm:pt modelId="{946D79F5-3618-4085-984B-34BADC0877AD}" type="sibTrans" cxnId="{847042D9-6B33-4907-BEFD-CABD6DEC291A}">
      <dgm:prSet/>
      <dgm:spPr/>
      <dgm:t>
        <a:bodyPr/>
        <a:lstStyle/>
        <a:p>
          <a:endParaRPr lang="en-US"/>
        </a:p>
      </dgm:t>
    </dgm:pt>
    <dgm:pt modelId="{CBDB32E9-D0E9-4229-8498-FFB374DD3BD3}">
      <dgm:prSet/>
      <dgm:spPr/>
      <dgm:t>
        <a:bodyPr/>
        <a:lstStyle/>
        <a:p>
          <a:r>
            <a:rPr lang="fr-FR"/>
            <a:t>Production de deux cartes électroniques</a:t>
          </a:r>
          <a:endParaRPr lang="en-US"/>
        </a:p>
      </dgm:t>
    </dgm:pt>
    <dgm:pt modelId="{5EC95D92-16F3-467E-BFFC-F021B3B8252B}" type="parTrans" cxnId="{B5770EF9-832C-4701-90F2-366CEECF966B}">
      <dgm:prSet/>
      <dgm:spPr/>
      <dgm:t>
        <a:bodyPr/>
        <a:lstStyle/>
        <a:p>
          <a:endParaRPr lang="en-US"/>
        </a:p>
      </dgm:t>
    </dgm:pt>
    <dgm:pt modelId="{352B8471-0AC0-4766-B3F5-A0AD29A1F5C6}" type="sibTrans" cxnId="{B5770EF9-832C-4701-90F2-366CEECF966B}">
      <dgm:prSet/>
      <dgm:spPr/>
      <dgm:t>
        <a:bodyPr/>
        <a:lstStyle/>
        <a:p>
          <a:endParaRPr lang="en-US"/>
        </a:p>
      </dgm:t>
    </dgm:pt>
    <dgm:pt modelId="{C1A1CE7B-C9D5-4625-B632-70AC1E3EC1BA}">
      <dgm:prSet/>
      <dgm:spPr/>
      <dgm:t>
        <a:bodyPr/>
        <a:lstStyle/>
        <a:p>
          <a:r>
            <a:rPr lang="fr-FR"/>
            <a:t>Production d'un code fonctionnel</a:t>
          </a:r>
          <a:endParaRPr lang="en-US"/>
        </a:p>
      </dgm:t>
    </dgm:pt>
    <dgm:pt modelId="{E0AA6774-2927-4C30-9820-A7C94B72D790}" type="parTrans" cxnId="{91F0A822-0D03-475C-BFFE-D45F5C3DDC92}">
      <dgm:prSet/>
      <dgm:spPr/>
      <dgm:t>
        <a:bodyPr/>
        <a:lstStyle/>
        <a:p>
          <a:endParaRPr lang="en-US"/>
        </a:p>
      </dgm:t>
    </dgm:pt>
    <dgm:pt modelId="{4F4E35A4-A6F2-4B4E-B50A-8FA05FFE0119}" type="sibTrans" cxnId="{91F0A822-0D03-475C-BFFE-D45F5C3DDC92}">
      <dgm:prSet/>
      <dgm:spPr/>
      <dgm:t>
        <a:bodyPr/>
        <a:lstStyle/>
        <a:p>
          <a:endParaRPr lang="en-US"/>
        </a:p>
      </dgm:t>
    </dgm:pt>
    <dgm:pt modelId="{A5C7FEF6-711E-420A-8BF2-55D4BA0893EF}">
      <dgm:prSet/>
      <dgm:spPr/>
      <dgm:t>
        <a:bodyPr/>
        <a:lstStyle/>
        <a:p>
          <a:r>
            <a:rPr lang="fr-FR"/>
            <a:t>Bilan de gestion de projet :</a:t>
          </a:r>
          <a:endParaRPr lang="en-US"/>
        </a:p>
      </dgm:t>
    </dgm:pt>
    <dgm:pt modelId="{18C8DA16-630E-49C4-A3BA-530A12E83950}" type="parTrans" cxnId="{77C7D686-4DCA-4BC6-9A6D-45462BC68F6B}">
      <dgm:prSet/>
      <dgm:spPr/>
      <dgm:t>
        <a:bodyPr/>
        <a:lstStyle/>
        <a:p>
          <a:endParaRPr lang="en-US"/>
        </a:p>
      </dgm:t>
    </dgm:pt>
    <dgm:pt modelId="{DBB542C4-AEB8-45D5-868A-0996F0374B6A}" type="sibTrans" cxnId="{77C7D686-4DCA-4BC6-9A6D-45462BC68F6B}">
      <dgm:prSet/>
      <dgm:spPr/>
      <dgm:t>
        <a:bodyPr/>
        <a:lstStyle/>
        <a:p>
          <a:endParaRPr lang="en-US"/>
        </a:p>
      </dgm:t>
    </dgm:pt>
    <dgm:pt modelId="{2F52F259-FBEC-4D5A-9231-33105C3D0BD6}">
      <dgm:prSet/>
      <dgm:spPr/>
      <dgm:t>
        <a:bodyPr/>
        <a:lstStyle/>
        <a:p>
          <a:r>
            <a:rPr lang="fr-FR"/>
            <a:t>Planning</a:t>
          </a:r>
          <a:endParaRPr lang="en-US"/>
        </a:p>
      </dgm:t>
    </dgm:pt>
    <dgm:pt modelId="{C2360D96-77BB-44BC-9DF5-DFDC1CA450C2}" type="parTrans" cxnId="{09903812-0209-429E-8228-DE79C0630601}">
      <dgm:prSet/>
      <dgm:spPr/>
      <dgm:t>
        <a:bodyPr/>
        <a:lstStyle/>
        <a:p>
          <a:endParaRPr lang="en-US"/>
        </a:p>
      </dgm:t>
    </dgm:pt>
    <dgm:pt modelId="{261DA0CA-913B-4126-9A0E-571AE168BD45}" type="sibTrans" cxnId="{09903812-0209-429E-8228-DE79C0630601}">
      <dgm:prSet/>
      <dgm:spPr/>
      <dgm:t>
        <a:bodyPr/>
        <a:lstStyle/>
        <a:p>
          <a:endParaRPr lang="en-US"/>
        </a:p>
      </dgm:t>
    </dgm:pt>
    <dgm:pt modelId="{4C966BAD-A131-43F7-8928-DC094DC0825D}">
      <dgm:prSet/>
      <dgm:spPr/>
      <dgm:t>
        <a:bodyPr/>
        <a:lstStyle/>
        <a:p>
          <a:r>
            <a:rPr lang="fr-FR"/>
            <a:t>Gestion des commandes</a:t>
          </a:r>
          <a:endParaRPr lang="en-US"/>
        </a:p>
      </dgm:t>
    </dgm:pt>
    <dgm:pt modelId="{315FF853-7306-4B4F-A71D-D845A6EAEE15}" type="parTrans" cxnId="{8BA0D4B5-9F95-4419-A3B6-3538831A00B3}">
      <dgm:prSet/>
      <dgm:spPr/>
      <dgm:t>
        <a:bodyPr/>
        <a:lstStyle/>
        <a:p>
          <a:endParaRPr lang="en-US"/>
        </a:p>
      </dgm:t>
    </dgm:pt>
    <dgm:pt modelId="{FDA59897-BB7D-416E-9C03-C6232AA8D926}" type="sibTrans" cxnId="{8BA0D4B5-9F95-4419-A3B6-3538831A00B3}">
      <dgm:prSet/>
      <dgm:spPr/>
      <dgm:t>
        <a:bodyPr/>
        <a:lstStyle/>
        <a:p>
          <a:endParaRPr lang="en-US"/>
        </a:p>
      </dgm:t>
    </dgm:pt>
    <dgm:pt modelId="{AF78E036-E865-44CB-AA24-AED7C8873D76}">
      <dgm:prSet/>
      <dgm:spPr/>
      <dgm:t>
        <a:bodyPr/>
        <a:lstStyle/>
        <a:p>
          <a:r>
            <a:rPr lang="fr-FR"/>
            <a:t>AeroSmart ne se contente pas d'ouvrir une fenêtre, il illustre une avancée concrète vers la domotique résidentielle intelligente, au service de la santé des occupants.</a:t>
          </a:r>
          <a:endParaRPr lang="en-US"/>
        </a:p>
      </dgm:t>
    </dgm:pt>
    <dgm:pt modelId="{EA536D16-4E51-42D2-AEE8-A3247F744A97}" type="parTrans" cxnId="{77022703-5718-4474-8BFB-F48A8D2C3B40}">
      <dgm:prSet/>
      <dgm:spPr/>
      <dgm:t>
        <a:bodyPr/>
        <a:lstStyle/>
        <a:p>
          <a:endParaRPr lang="en-US"/>
        </a:p>
      </dgm:t>
    </dgm:pt>
    <dgm:pt modelId="{D274E990-AD44-4AAE-9E9A-8E31C24236EE}" type="sibTrans" cxnId="{77022703-5718-4474-8BFB-F48A8D2C3B40}">
      <dgm:prSet/>
      <dgm:spPr/>
      <dgm:t>
        <a:bodyPr/>
        <a:lstStyle/>
        <a:p>
          <a:endParaRPr lang="en-US"/>
        </a:p>
      </dgm:t>
    </dgm:pt>
    <dgm:pt modelId="{23B3E6EB-AD8E-4B8A-B34F-3142C938865B}" type="pres">
      <dgm:prSet presAssocID="{667BDE73-65AB-4560-BD56-F454B7FC5326}" presName="linear" presStyleCnt="0">
        <dgm:presLayoutVars>
          <dgm:animLvl val="lvl"/>
          <dgm:resizeHandles val="exact"/>
        </dgm:presLayoutVars>
      </dgm:prSet>
      <dgm:spPr/>
    </dgm:pt>
    <dgm:pt modelId="{AE16CDC4-6BEA-4F64-8F17-D7C127083199}" type="pres">
      <dgm:prSet presAssocID="{69C976CC-DBFF-40A9-BF58-7A621FF104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E5A2DB-52A4-4A53-A714-43C431E680EE}" type="pres">
      <dgm:prSet presAssocID="{69C976CC-DBFF-40A9-BF58-7A621FF10408}" presName="childText" presStyleLbl="revTx" presStyleIdx="0" presStyleCnt="2">
        <dgm:presLayoutVars>
          <dgm:bulletEnabled val="1"/>
        </dgm:presLayoutVars>
      </dgm:prSet>
      <dgm:spPr/>
    </dgm:pt>
    <dgm:pt modelId="{4CC51CC8-A01A-44F4-8EDF-4730B848F25C}" type="pres">
      <dgm:prSet presAssocID="{A5C7FEF6-711E-420A-8BF2-55D4BA0893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C8747C-7427-485E-9FCC-62E420A547C8}" type="pres">
      <dgm:prSet presAssocID="{A5C7FEF6-711E-420A-8BF2-55D4BA0893EF}" presName="childText" presStyleLbl="revTx" presStyleIdx="1" presStyleCnt="2">
        <dgm:presLayoutVars>
          <dgm:bulletEnabled val="1"/>
        </dgm:presLayoutVars>
      </dgm:prSet>
      <dgm:spPr/>
    </dgm:pt>
    <dgm:pt modelId="{C7DF94D7-5AA5-41B5-B970-6371F3EF5463}" type="pres">
      <dgm:prSet presAssocID="{AF78E036-E865-44CB-AA24-AED7C8873D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7022703-5718-4474-8BFB-F48A8D2C3B40}" srcId="{667BDE73-65AB-4560-BD56-F454B7FC5326}" destId="{AF78E036-E865-44CB-AA24-AED7C8873D76}" srcOrd="2" destOrd="0" parTransId="{EA536D16-4E51-42D2-AEE8-A3247F744A97}" sibTransId="{D274E990-AD44-4AAE-9E9A-8E31C24236EE}"/>
    <dgm:cxn modelId="{4636860E-7681-4B67-8882-C4E05796DAAD}" type="presOf" srcId="{2F52F259-FBEC-4D5A-9231-33105C3D0BD6}" destId="{ADC8747C-7427-485E-9FCC-62E420A547C8}" srcOrd="0" destOrd="0" presId="urn:microsoft.com/office/officeart/2005/8/layout/vList2"/>
    <dgm:cxn modelId="{09903812-0209-429E-8228-DE79C0630601}" srcId="{A5C7FEF6-711E-420A-8BF2-55D4BA0893EF}" destId="{2F52F259-FBEC-4D5A-9231-33105C3D0BD6}" srcOrd="0" destOrd="0" parTransId="{C2360D96-77BB-44BC-9DF5-DFDC1CA450C2}" sibTransId="{261DA0CA-913B-4126-9A0E-571AE168BD45}"/>
    <dgm:cxn modelId="{248C9520-27F3-4A2F-9C2B-22657CFC569D}" type="presOf" srcId="{C1A1CE7B-C9D5-4625-B632-70AC1E3EC1BA}" destId="{C2E5A2DB-52A4-4A53-A714-43C431E680EE}" srcOrd="0" destOrd="1" presId="urn:microsoft.com/office/officeart/2005/8/layout/vList2"/>
    <dgm:cxn modelId="{91F0A822-0D03-475C-BFFE-D45F5C3DDC92}" srcId="{69C976CC-DBFF-40A9-BF58-7A621FF10408}" destId="{C1A1CE7B-C9D5-4625-B632-70AC1E3EC1BA}" srcOrd="1" destOrd="0" parTransId="{E0AA6774-2927-4C30-9820-A7C94B72D790}" sibTransId="{4F4E35A4-A6F2-4B4E-B50A-8FA05FFE0119}"/>
    <dgm:cxn modelId="{FB94B368-0F40-47D7-9DA6-3A5958744EFB}" type="presOf" srcId="{AF78E036-E865-44CB-AA24-AED7C8873D76}" destId="{C7DF94D7-5AA5-41B5-B970-6371F3EF5463}" srcOrd="0" destOrd="0" presId="urn:microsoft.com/office/officeart/2005/8/layout/vList2"/>
    <dgm:cxn modelId="{0EADB47A-3818-4812-B04F-AACF2153B96A}" type="presOf" srcId="{A5C7FEF6-711E-420A-8BF2-55D4BA0893EF}" destId="{4CC51CC8-A01A-44F4-8EDF-4730B848F25C}" srcOrd="0" destOrd="0" presId="urn:microsoft.com/office/officeart/2005/8/layout/vList2"/>
    <dgm:cxn modelId="{77C7D686-4DCA-4BC6-9A6D-45462BC68F6B}" srcId="{667BDE73-65AB-4560-BD56-F454B7FC5326}" destId="{A5C7FEF6-711E-420A-8BF2-55D4BA0893EF}" srcOrd="1" destOrd="0" parTransId="{18C8DA16-630E-49C4-A3BA-530A12E83950}" sibTransId="{DBB542C4-AEB8-45D5-868A-0996F0374B6A}"/>
    <dgm:cxn modelId="{B6026B8C-3D98-4D5F-8FA0-97A410350A01}" type="presOf" srcId="{CBDB32E9-D0E9-4229-8498-FFB374DD3BD3}" destId="{C2E5A2DB-52A4-4A53-A714-43C431E680EE}" srcOrd="0" destOrd="0" presId="urn:microsoft.com/office/officeart/2005/8/layout/vList2"/>
    <dgm:cxn modelId="{8BA0D4B5-9F95-4419-A3B6-3538831A00B3}" srcId="{A5C7FEF6-711E-420A-8BF2-55D4BA0893EF}" destId="{4C966BAD-A131-43F7-8928-DC094DC0825D}" srcOrd="1" destOrd="0" parTransId="{315FF853-7306-4B4F-A71D-D845A6EAEE15}" sibTransId="{FDA59897-BB7D-416E-9C03-C6232AA8D926}"/>
    <dgm:cxn modelId="{847042D9-6B33-4907-BEFD-CABD6DEC291A}" srcId="{667BDE73-65AB-4560-BD56-F454B7FC5326}" destId="{69C976CC-DBFF-40A9-BF58-7A621FF10408}" srcOrd="0" destOrd="0" parTransId="{EF5D443C-3F2D-47E0-A959-D5E562BFF253}" sibTransId="{946D79F5-3618-4085-984B-34BADC0877AD}"/>
    <dgm:cxn modelId="{969E4FE8-6C33-4C89-964D-B09BB1F1F71F}" type="presOf" srcId="{667BDE73-65AB-4560-BD56-F454B7FC5326}" destId="{23B3E6EB-AD8E-4B8A-B34F-3142C938865B}" srcOrd="0" destOrd="0" presId="urn:microsoft.com/office/officeart/2005/8/layout/vList2"/>
    <dgm:cxn modelId="{6F4DF1EC-7253-443A-991E-F7788E79814E}" type="presOf" srcId="{4C966BAD-A131-43F7-8928-DC094DC0825D}" destId="{ADC8747C-7427-485E-9FCC-62E420A547C8}" srcOrd="0" destOrd="1" presId="urn:microsoft.com/office/officeart/2005/8/layout/vList2"/>
    <dgm:cxn modelId="{B5770EF9-832C-4701-90F2-366CEECF966B}" srcId="{69C976CC-DBFF-40A9-BF58-7A621FF10408}" destId="{CBDB32E9-D0E9-4229-8498-FFB374DD3BD3}" srcOrd="0" destOrd="0" parTransId="{5EC95D92-16F3-467E-BFFC-F021B3B8252B}" sibTransId="{352B8471-0AC0-4766-B3F5-A0AD29A1F5C6}"/>
    <dgm:cxn modelId="{1998D2FF-5011-4E1B-AFE0-05076492361E}" type="presOf" srcId="{69C976CC-DBFF-40A9-BF58-7A621FF10408}" destId="{AE16CDC4-6BEA-4F64-8F17-D7C127083199}" srcOrd="0" destOrd="0" presId="urn:microsoft.com/office/officeart/2005/8/layout/vList2"/>
    <dgm:cxn modelId="{8B85FD58-DEDC-427B-9B86-5D6D8496E558}" type="presParOf" srcId="{23B3E6EB-AD8E-4B8A-B34F-3142C938865B}" destId="{AE16CDC4-6BEA-4F64-8F17-D7C127083199}" srcOrd="0" destOrd="0" presId="urn:microsoft.com/office/officeart/2005/8/layout/vList2"/>
    <dgm:cxn modelId="{2452ED23-7C32-464C-ACD7-6E017C1C5C8B}" type="presParOf" srcId="{23B3E6EB-AD8E-4B8A-B34F-3142C938865B}" destId="{C2E5A2DB-52A4-4A53-A714-43C431E680EE}" srcOrd="1" destOrd="0" presId="urn:microsoft.com/office/officeart/2005/8/layout/vList2"/>
    <dgm:cxn modelId="{DABC8FD4-81FF-40F4-8426-E7051A8C38A3}" type="presParOf" srcId="{23B3E6EB-AD8E-4B8A-B34F-3142C938865B}" destId="{4CC51CC8-A01A-44F4-8EDF-4730B848F25C}" srcOrd="2" destOrd="0" presId="urn:microsoft.com/office/officeart/2005/8/layout/vList2"/>
    <dgm:cxn modelId="{DEFBEA3A-C180-4B14-B648-932F4BED351F}" type="presParOf" srcId="{23B3E6EB-AD8E-4B8A-B34F-3142C938865B}" destId="{ADC8747C-7427-485E-9FCC-62E420A547C8}" srcOrd="3" destOrd="0" presId="urn:microsoft.com/office/officeart/2005/8/layout/vList2"/>
    <dgm:cxn modelId="{3F940B79-90E7-4656-8A34-AB5B64B56A36}" type="presParOf" srcId="{23B3E6EB-AD8E-4B8A-B34F-3142C938865B}" destId="{C7DF94D7-5AA5-41B5-B970-6371F3EF546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3AFDB-B5AF-4337-B885-DDB5014290CD}">
      <dsp:nvSpPr>
        <dsp:cNvPr id="0" name=""/>
        <dsp:cNvSpPr/>
      </dsp:nvSpPr>
      <dsp:spPr>
        <a:xfrm>
          <a:off x="0" y="0"/>
          <a:ext cx="6431754" cy="6788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Objectif du projet : Le but du projet est de </a:t>
          </a:r>
          <a:r>
            <a:rPr lang="fr-FR" sz="1400" b="1" kern="1200"/>
            <a:t>concevoir</a:t>
          </a:r>
          <a:r>
            <a:rPr lang="fr-FR" sz="1400" kern="1200"/>
            <a:t> un système qui permet le renouvèlement </a:t>
          </a:r>
          <a:r>
            <a:rPr lang="fr-FR" sz="1400" b="1" kern="1200"/>
            <a:t>automatique</a:t>
          </a:r>
          <a:r>
            <a:rPr lang="fr-FR" sz="1400" kern="1200"/>
            <a:t> l’air dans une pièce, un espace fermé,</a:t>
          </a:r>
          <a:endParaRPr lang="en-US" sz="1400" kern="1200"/>
        </a:p>
      </dsp:txBody>
      <dsp:txXfrm>
        <a:off x="19884" y="19884"/>
        <a:ext cx="5619744" cy="639126"/>
      </dsp:txXfrm>
    </dsp:sp>
    <dsp:sp modelId="{A401ED15-090A-4B95-AE43-85E027691368}">
      <dsp:nvSpPr>
        <dsp:cNvPr id="0" name=""/>
        <dsp:cNvSpPr/>
      </dsp:nvSpPr>
      <dsp:spPr>
        <a:xfrm>
          <a:off x="480293" y="773185"/>
          <a:ext cx="6431754" cy="6788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Le système doit:</a:t>
          </a:r>
          <a:endParaRPr lang="en-US" sz="1400" kern="1200"/>
        </a:p>
      </dsp:txBody>
      <dsp:txXfrm>
        <a:off x="500177" y="793069"/>
        <a:ext cx="5470411" cy="639126"/>
      </dsp:txXfrm>
    </dsp:sp>
    <dsp:sp modelId="{558BF2B8-1305-4A76-ACDC-432D18F6A7CB}">
      <dsp:nvSpPr>
        <dsp:cNvPr id="0" name=""/>
        <dsp:cNvSpPr/>
      </dsp:nvSpPr>
      <dsp:spPr>
        <a:xfrm>
          <a:off x="960586" y="1546370"/>
          <a:ext cx="6431754" cy="6788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Facile d'utilisation et d'intégration</a:t>
          </a:r>
          <a:endParaRPr lang="en-US" sz="1400" kern="1200" dirty="0"/>
        </a:p>
      </dsp:txBody>
      <dsp:txXfrm>
        <a:off x="980470" y="1566254"/>
        <a:ext cx="5470411" cy="639126"/>
      </dsp:txXfrm>
    </dsp:sp>
    <dsp:sp modelId="{5999BFA0-2A8E-469B-BD57-6F7CEBBC1236}">
      <dsp:nvSpPr>
        <dsp:cNvPr id="0" name=""/>
        <dsp:cNvSpPr/>
      </dsp:nvSpPr>
      <dsp:spPr>
        <a:xfrm>
          <a:off x="1440880" y="2319556"/>
          <a:ext cx="6431754" cy="6788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Peu coûteux et basse consommation</a:t>
          </a:r>
          <a:endParaRPr lang="en-US" sz="1400" kern="1200" dirty="0"/>
        </a:p>
      </dsp:txBody>
      <dsp:txXfrm>
        <a:off x="1460764" y="2339440"/>
        <a:ext cx="5470411" cy="639126"/>
      </dsp:txXfrm>
    </dsp:sp>
    <dsp:sp modelId="{12A7DF84-C28B-429C-B114-B6F0B242CD7F}">
      <dsp:nvSpPr>
        <dsp:cNvPr id="0" name=""/>
        <dsp:cNvSpPr/>
      </dsp:nvSpPr>
      <dsp:spPr>
        <a:xfrm>
          <a:off x="1921173" y="3092741"/>
          <a:ext cx="6431754" cy="6788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Un capteur de qualité d'air et un actionneur de fenêtre</a:t>
          </a:r>
          <a:endParaRPr lang="en-US" sz="1400" kern="1200" dirty="0"/>
        </a:p>
      </dsp:txBody>
      <dsp:txXfrm>
        <a:off x="1941057" y="3112625"/>
        <a:ext cx="5470411" cy="639126"/>
      </dsp:txXfrm>
    </dsp:sp>
    <dsp:sp modelId="{51BEE30D-38DC-4B58-B66E-85F51C490D77}">
      <dsp:nvSpPr>
        <dsp:cNvPr id="0" name=""/>
        <dsp:cNvSpPr/>
      </dsp:nvSpPr>
      <dsp:spPr>
        <a:xfrm>
          <a:off x="5990473" y="495970"/>
          <a:ext cx="441281" cy="4412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089761" y="495970"/>
        <a:ext cx="242705" cy="332064"/>
      </dsp:txXfrm>
    </dsp:sp>
    <dsp:sp modelId="{4CE7A761-3A16-4EC4-B4AE-5FB091C30AC3}">
      <dsp:nvSpPr>
        <dsp:cNvPr id="0" name=""/>
        <dsp:cNvSpPr/>
      </dsp:nvSpPr>
      <dsp:spPr>
        <a:xfrm>
          <a:off x="6470766" y="1269155"/>
          <a:ext cx="441281" cy="4412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70054" y="1269155"/>
        <a:ext cx="242705" cy="332064"/>
      </dsp:txXfrm>
    </dsp:sp>
    <dsp:sp modelId="{208311FB-B122-4930-8F6F-DBF31873E48E}">
      <dsp:nvSpPr>
        <dsp:cNvPr id="0" name=""/>
        <dsp:cNvSpPr/>
      </dsp:nvSpPr>
      <dsp:spPr>
        <a:xfrm>
          <a:off x="6951059" y="2031025"/>
          <a:ext cx="441281" cy="4412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050347" y="2031025"/>
        <a:ext cx="242705" cy="332064"/>
      </dsp:txXfrm>
    </dsp:sp>
    <dsp:sp modelId="{665A20E7-AB03-4A62-8EC7-382F4EE7E880}">
      <dsp:nvSpPr>
        <dsp:cNvPr id="0" name=""/>
        <dsp:cNvSpPr/>
      </dsp:nvSpPr>
      <dsp:spPr>
        <a:xfrm>
          <a:off x="7431353" y="2811754"/>
          <a:ext cx="441281" cy="44128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530641" y="2811754"/>
        <a:ext cx="242705" cy="332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2C131-A32E-4E8C-8EC4-6515A0004C82}">
      <dsp:nvSpPr>
        <dsp:cNvPr id="0" name=""/>
        <dsp:cNvSpPr/>
      </dsp:nvSpPr>
      <dsp:spPr>
        <a:xfrm>
          <a:off x="0" y="1852"/>
          <a:ext cx="6480720" cy="9391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97CB3-D2E2-488E-B2BD-811CCD1A0A49}">
      <dsp:nvSpPr>
        <dsp:cNvPr id="0" name=""/>
        <dsp:cNvSpPr/>
      </dsp:nvSpPr>
      <dsp:spPr>
        <a:xfrm>
          <a:off x="284081" y="213153"/>
          <a:ext cx="516512" cy="5165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E3866-1880-4CE7-9980-7B702D2A5A74}">
      <dsp:nvSpPr>
        <dsp:cNvPr id="0" name=""/>
        <dsp:cNvSpPr/>
      </dsp:nvSpPr>
      <dsp:spPr>
        <a:xfrm>
          <a:off x="1084676" y="1852"/>
          <a:ext cx="5396043" cy="939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90" tIns="99390" rIns="99390" bIns="993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Température : 15°C ≤ T≤ 24°C</a:t>
          </a:r>
          <a:endParaRPr lang="en-US" sz="2200" kern="1200"/>
        </a:p>
      </dsp:txBody>
      <dsp:txXfrm>
        <a:off x="1084676" y="1852"/>
        <a:ext cx="5396043" cy="939113"/>
      </dsp:txXfrm>
    </dsp:sp>
    <dsp:sp modelId="{0107981B-14A3-4BF9-90B9-572EB8F71A84}">
      <dsp:nvSpPr>
        <dsp:cNvPr id="0" name=""/>
        <dsp:cNvSpPr/>
      </dsp:nvSpPr>
      <dsp:spPr>
        <a:xfrm>
          <a:off x="0" y="1175745"/>
          <a:ext cx="6480720" cy="9391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CB934-A8B7-4626-B587-C469889A259A}">
      <dsp:nvSpPr>
        <dsp:cNvPr id="0" name=""/>
        <dsp:cNvSpPr/>
      </dsp:nvSpPr>
      <dsp:spPr>
        <a:xfrm>
          <a:off x="284081" y="1387045"/>
          <a:ext cx="516512" cy="5165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31DFE-432E-47F2-AB9B-E17B8CE4CC6C}">
      <dsp:nvSpPr>
        <dsp:cNvPr id="0" name=""/>
        <dsp:cNvSpPr/>
      </dsp:nvSpPr>
      <dsp:spPr>
        <a:xfrm>
          <a:off x="1084676" y="1175745"/>
          <a:ext cx="5396043" cy="939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90" tIns="99390" rIns="99390" bIns="993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Humidité : 45% ≤ Rh ≤ 55% </a:t>
          </a:r>
          <a:endParaRPr lang="en-US" sz="2200" kern="1200" dirty="0"/>
        </a:p>
      </dsp:txBody>
      <dsp:txXfrm>
        <a:off x="1084676" y="1175745"/>
        <a:ext cx="5396043" cy="939113"/>
      </dsp:txXfrm>
    </dsp:sp>
    <dsp:sp modelId="{14490FD0-B139-421C-9002-F0E8FE831F9F}">
      <dsp:nvSpPr>
        <dsp:cNvPr id="0" name=""/>
        <dsp:cNvSpPr/>
      </dsp:nvSpPr>
      <dsp:spPr>
        <a:xfrm>
          <a:off x="0" y="2349637"/>
          <a:ext cx="6480720" cy="9391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E1E8AC-1196-4C00-AA31-AFADFD7B565C}">
      <dsp:nvSpPr>
        <dsp:cNvPr id="0" name=""/>
        <dsp:cNvSpPr/>
      </dsp:nvSpPr>
      <dsp:spPr>
        <a:xfrm>
          <a:off x="284081" y="2560937"/>
          <a:ext cx="516512" cy="5165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87C1DD-F9C6-48A9-8DC0-8CDBC544C540}">
      <dsp:nvSpPr>
        <dsp:cNvPr id="0" name=""/>
        <dsp:cNvSpPr/>
      </dsp:nvSpPr>
      <dsp:spPr>
        <a:xfrm>
          <a:off x="1084676" y="2349637"/>
          <a:ext cx="5396043" cy="939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90" tIns="99390" rIns="99390" bIns="993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Taux de CO2 : C² ≤ 1000 ppm </a:t>
          </a:r>
          <a:endParaRPr lang="en-US" sz="2200" kern="1200"/>
        </a:p>
      </dsp:txBody>
      <dsp:txXfrm>
        <a:off x="1084676" y="2349637"/>
        <a:ext cx="5396043" cy="939113"/>
      </dsp:txXfrm>
    </dsp:sp>
    <dsp:sp modelId="{7A69422F-1D61-42FA-B711-C2BAA7A3DF29}">
      <dsp:nvSpPr>
        <dsp:cNvPr id="0" name=""/>
        <dsp:cNvSpPr/>
      </dsp:nvSpPr>
      <dsp:spPr>
        <a:xfrm>
          <a:off x="0" y="3525382"/>
          <a:ext cx="6480720" cy="9391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A6447-F723-49CF-96CA-F113B73A26DF}">
      <dsp:nvSpPr>
        <dsp:cNvPr id="0" name=""/>
        <dsp:cNvSpPr/>
      </dsp:nvSpPr>
      <dsp:spPr>
        <a:xfrm>
          <a:off x="284081" y="3734829"/>
          <a:ext cx="516512" cy="5165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023E0-E982-4007-85FF-AFA883101715}">
      <dsp:nvSpPr>
        <dsp:cNvPr id="0" name=""/>
        <dsp:cNvSpPr/>
      </dsp:nvSpPr>
      <dsp:spPr>
        <a:xfrm>
          <a:off x="1084676" y="3523529"/>
          <a:ext cx="5396043" cy="939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90" tIns="99390" rIns="99390" bIns="993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Taux de CO : C ≤ 200 ppm </a:t>
          </a:r>
          <a:endParaRPr lang="en-US" sz="2200" kern="1200"/>
        </a:p>
      </dsp:txBody>
      <dsp:txXfrm>
        <a:off x="1084676" y="3523529"/>
        <a:ext cx="5396043" cy="9391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6CDC4-6BEA-4F64-8F17-D7C127083199}">
      <dsp:nvSpPr>
        <dsp:cNvPr id="0" name=""/>
        <dsp:cNvSpPr/>
      </dsp:nvSpPr>
      <dsp:spPr>
        <a:xfrm>
          <a:off x="0" y="232528"/>
          <a:ext cx="8352928" cy="7547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Bilan technique : </a:t>
          </a:r>
          <a:endParaRPr lang="en-US" sz="1900" kern="1200"/>
        </a:p>
      </dsp:txBody>
      <dsp:txXfrm>
        <a:off x="36845" y="269373"/>
        <a:ext cx="8279238" cy="681087"/>
      </dsp:txXfrm>
    </dsp:sp>
    <dsp:sp modelId="{C2E5A2DB-52A4-4A53-A714-43C431E680EE}">
      <dsp:nvSpPr>
        <dsp:cNvPr id="0" name=""/>
        <dsp:cNvSpPr/>
      </dsp:nvSpPr>
      <dsp:spPr>
        <a:xfrm>
          <a:off x="0" y="987306"/>
          <a:ext cx="8352928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20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500" kern="1200"/>
            <a:t>Production de deux cartes électroniques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500" kern="1200"/>
            <a:t>Production d'un code fonctionnel</a:t>
          </a:r>
          <a:endParaRPr lang="en-US" sz="1500" kern="1200"/>
        </a:p>
      </dsp:txBody>
      <dsp:txXfrm>
        <a:off x="0" y="987306"/>
        <a:ext cx="8352928" cy="521122"/>
      </dsp:txXfrm>
    </dsp:sp>
    <dsp:sp modelId="{4CC51CC8-A01A-44F4-8EDF-4730B848F25C}">
      <dsp:nvSpPr>
        <dsp:cNvPr id="0" name=""/>
        <dsp:cNvSpPr/>
      </dsp:nvSpPr>
      <dsp:spPr>
        <a:xfrm>
          <a:off x="0" y="1508429"/>
          <a:ext cx="8352928" cy="7547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Bilan de gestion de projet :</a:t>
          </a:r>
          <a:endParaRPr lang="en-US" sz="1900" kern="1200"/>
        </a:p>
      </dsp:txBody>
      <dsp:txXfrm>
        <a:off x="36845" y="1545274"/>
        <a:ext cx="8279238" cy="681087"/>
      </dsp:txXfrm>
    </dsp:sp>
    <dsp:sp modelId="{ADC8747C-7427-485E-9FCC-62E420A547C8}">
      <dsp:nvSpPr>
        <dsp:cNvPr id="0" name=""/>
        <dsp:cNvSpPr/>
      </dsp:nvSpPr>
      <dsp:spPr>
        <a:xfrm>
          <a:off x="0" y="2263206"/>
          <a:ext cx="8352928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20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500" kern="1200"/>
            <a:t>Planning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500" kern="1200"/>
            <a:t>Gestion des commandes</a:t>
          </a:r>
          <a:endParaRPr lang="en-US" sz="1500" kern="1200"/>
        </a:p>
      </dsp:txBody>
      <dsp:txXfrm>
        <a:off x="0" y="2263206"/>
        <a:ext cx="8352928" cy="521122"/>
      </dsp:txXfrm>
    </dsp:sp>
    <dsp:sp modelId="{C7DF94D7-5AA5-41B5-B970-6371F3EF5463}">
      <dsp:nvSpPr>
        <dsp:cNvPr id="0" name=""/>
        <dsp:cNvSpPr/>
      </dsp:nvSpPr>
      <dsp:spPr>
        <a:xfrm>
          <a:off x="0" y="2784329"/>
          <a:ext cx="8352928" cy="7547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AeroSmart ne se contente pas d'ouvrir une fenêtre, il illustre une avancée concrète vers la domotique résidentielle intelligente, au service de la santé des occupants.</a:t>
          </a:r>
          <a:endParaRPr lang="en-US" sz="1900" kern="1200"/>
        </a:p>
      </dsp:txBody>
      <dsp:txXfrm>
        <a:off x="36845" y="2821174"/>
        <a:ext cx="8279238" cy="681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fr-FR"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fr-FR" sz="1200"/>
            </a:lvl1pPr>
          </a:lstStyle>
          <a:p>
            <a:fld id="{D83FDC75-7F73-4A4A-A77C-09AADF00E0EA}" type="datetimeFigureOut">
              <a:rPr lang="fr-FR" smtClean="0"/>
              <a:pPr/>
              <a:t>21/01/2026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fr-FR" sz="1200"/>
            </a:lvl1pPr>
          </a:lstStyle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fr-FR" sz="1200"/>
            </a:lvl1pPr>
          </a:lstStyle>
          <a:p>
            <a:fld id="{459226BF-1F13-42D3-80DC-373E7ADD1EB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3076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fr-FR"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fr-FR" sz="1200"/>
            </a:lvl1pPr>
          </a:lstStyle>
          <a:p>
            <a:fld id="{48AEF76B-3757-4A0B-AF93-28494465C1DD}" type="datetimeFigureOut">
              <a:rPr lang="fr-FR"/>
              <a:pPr/>
              <a:t>21/01/2026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Niveau 2</a:t>
            </a:r>
          </a:p>
          <a:p>
            <a:pPr lvl="2"/>
            <a:r>
              <a:rPr lang="fr-FR"/>
              <a:t>Niveau 3</a:t>
            </a:r>
          </a:p>
          <a:p>
            <a:pPr lvl="3"/>
            <a:r>
              <a:rPr lang="fr-FR"/>
              <a:t>Niveau 4</a:t>
            </a:r>
          </a:p>
          <a:p>
            <a:pPr lvl="4"/>
            <a:r>
              <a:rPr lang="fr-FR"/>
              <a:t>Niveau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fr-FR"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fr-FR" sz="1200"/>
            </a:lvl1pPr>
          </a:lstStyle>
          <a:p>
            <a:fld id="{75693FD4-8F83-4EF7-AC3F-0DC0388986B0}" type="slidenum">
              <a:rPr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64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Batterie :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Conso ESP sleep mode : 1.6 mA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Rx/Tx BLE 100mA</a:t>
            </a:r>
          </a:p>
          <a:p>
            <a:pPr marL="171450" indent="-171450">
              <a:buFont typeface="Calibri"/>
              <a:buChar char="-"/>
            </a:pPr>
            <a:r>
              <a:rPr lang="fr-FR" dirty="0">
                <a:cs typeface="Calibri"/>
              </a:rPr>
              <a:t>Rendement</a:t>
            </a:r>
            <a:r>
              <a:rPr lang="en-US" dirty="0">
                <a:cs typeface="Calibri"/>
              </a:rPr>
              <a:t> Buck 85%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Entre 20 et 30 </a:t>
            </a:r>
            <a:r>
              <a:rPr lang="en-US" err="1">
                <a:cs typeface="Calibri"/>
              </a:rPr>
              <a:t>jours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d'autonomie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  <a:p>
            <a:r>
              <a:rPr lang="en-US" err="1">
                <a:cs typeface="Calibri"/>
              </a:rPr>
              <a:t>Écran</a:t>
            </a:r>
            <a:r>
              <a:rPr lang="en-US">
                <a:cs typeface="Calibri"/>
              </a:rPr>
              <a:t> : 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TFT 1,8 </a:t>
            </a:r>
            <a:r>
              <a:rPr lang="en-US" err="1">
                <a:cs typeface="Calibri"/>
              </a:rPr>
              <a:t>pouce</a:t>
            </a: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Boutons :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Calibri"/>
              </a:rPr>
              <a:t>12x12x9mm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93FD4-8F83-4EF7-AC3F-0DC0388986B0}" type="slidenum">
              <a:rPr lang="fr-FR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85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19€ x 16h x 25 semaines x 5 personnes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Total hors salaire : 171,62 €</a:t>
            </a:r>
          </a:p>
          <a:p>
            <a:r>
              <a:rPr lang="fr-FR" dirty="0">
                <a:cs typeface="Calibri"/>
              </a:rPr>
              <a:t>Total avec salaire: 38171,62 €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93FD4-8F83-4EF7-AC3F-0DC0388986B0}" type="slidenum">
              <a:rPr lang="fr-FR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7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2345645" y="-1063869"/>
            <a:ext cx="4461799" cy="915308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56272" y="1985140"/>
            <a:ext cx="6180224" cy="122502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eaLnBrk="1" latinLnBrk="0" hangingPunct="1">
              <a:defRPr kumimoji="0" lang="fr-FR" sz="320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 dirty="0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271" y="3371517"/>
            <a:ext cx="5845689" cy="825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fr-FR" sz="2000" b="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</a:defRPr>
            </a:lvl1pPr>
            <a:lvl2pPr marL="4572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fr-FR"/>
              <a:t>Modifier le style des sous-titres du masque</a:t>
            </a:r>
            <a:endParaRPr dirty="0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2137420"/>
            <a:ext cx="3024336" cy="302153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46335"/>
            <a:ext cx="2275240" cy="7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4660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1719045" y="-1719045"/>
            <a:ext cx="5715000" cy="915308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"/>
          <a:stretch/>
        </p:blipFill>
        <p:spPr>
          <a:xfrm>
            <a:off x="-1" y="-54947"/>
            <a:ext cx="2771959" cy="5769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8508" y="2496575"/>
            <a:ext cx="5867987" cy="122502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fr-FR" sz="280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 dirty="0"/>
              <a:t>Modifiez le style du titre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921396"/>
            <a:ext cx="3024336" cy="302153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46022"/>
            <a:ext cx="2160239" cy="782135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PFE 2024 - Projet VentilAir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66680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idx="1"/>
          </p:nvPr>
        </p:nvSpPr>
        <p:spPr>
          <a:xfrm>
            <a:off x="611560" y="1333500"/>
            <a:ext cx="8352928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fr-FR" dirty="0"/>
              <a:t>Modifier les styles du texte du masque</a:t>
            </a:r>
          </a:p>
          <a:p>
            <a:pPr lvl="1" eaLnBrk="1" latinLnBrk="0" hangingPunct="1"/>
            <a:r>
              <a:rPr kumimoji="0" lang="fr-FR" dirty="0"/>
              <a:t>Deuxième niveau</a:t>
            </a:r>
          </a:p>
          <a:p>
            <a:pPr lvl="2" eaLnBrk="1" latinLnBrk="0" hangingPunct="1"/>
            <a:r>
              <a:rPr kumimoji="0" lang="fr-FR" dirty="0"/>
              <a:t>Troisième niveau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fr-FR" sz="1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9F97E3E2-7804-458A-A449-F6C55857A70C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fr-FR" dirty="0"/>
              <a:t>Modifiez le style du titre</a:t>
            </a:r>
            <a:endParaRPr kumimoji="0"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PFE 2024 - Projet VentilAir</a:t>
            </a:r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fr-FR" sz="1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9F97E3E2-7804-458A-A449-F6C55857A70C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fr-FR"/>
              <a:t>Modifiez le style du titre</a:t>
            </a:r>
            <a:endParaRPr kumimoji="0" lang="en-US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PFE 2024 - Projet VentilAir</a:t>
            </a:r>
          </a:p>
        </p:txBody>
      </p:sp>
    </p:spTree>
    <p:extLst>
      <p:ext uri="{BB962C8B-B14F-4D97-AF65-F5344CB8AC3E}">
        <p14:creationId xmlns:p14="http://schemas.microsoft.com/office/powerpoint/2010/main" val="116694112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8384" y="5493556"/>
            <a:ext cx="1115616" cy="2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fr-FR" sz="10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9F97E3E2-7804-458A-A449-F6C55857A70C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 flipH="1">
            <a:off x="1763687" y="779211"/>
            <a:ext cx="7380313" cy="54000"/>
          </a:xfrm>
          <a:prstGeom prst="rect">
            <a:avLst/>
          </a:prstGeom>
          <a:gradFill flip="none" rotWithShape="1">
            <a:gsLst>
              <a:gs pos="0">
                <a:srgbClr val="962051"/>
              </a:gs>
              <a:gs pos="99000">
                <a:srgbClr val="E8492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285791"/>
            <a:ext cx="1619672" cy="627493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2987824" y="5493555"/>
            <a:ext cx="3086100" cy="216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Roboto Bk"/>
              </a:defRPr>
            </a:lvl1pPr>
          </a:lstStyle>
          <a:p>
            <a:r>
              <a:rPr lang="fr-FR"/>
              <a:t>PFE 2024 - Projet VentilAir</a:t>
            </a:r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763687" y="49188"/>
            <a:ext cx="5688633" cy="730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8889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52" r:id="rId3"/>
    <p:sldLayoutId id="2147483663" r:id="rId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kumimoji="0" lang="fr-FR" sz="2800" b="1" kern="1200">
          <a:solidFill>
            <a:schemeClr val="tx1">
              <a:lumMod val="65000"/>
              <a:lumOff val="35000"/>
            </a:schemeClr>
          </a:solidFill>
          <a:latin typeface="Roboto Bk" pitchFamily="2" charset="0"/>
          <a:ea typeface="Roboto Bk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fr-FR" sz="2400" b="1" kern="1200">
          <a:solidFill>
            <a:schemeClr val="tx1">
              <a:lumMod val="65000"/>
              <a:lumOff val="35000"/>
            </a:schemeClr>
          </a:solidFill>
          <a:latin typeface="Roboto" pitchFamily="2" charset="0"/>
          <a:ea typeface="Roboto" pitchFamily="2" charset="0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fr-FR" sz="2000" b="0" kern="1200">
          <a:solidFill>
            <a:schemeClr val="tx1">
              <a:lumMod val="65000"/>
              <a:lumOff val="35000"/>
            </a:schemeClr>
          </a:solidFill>
          <a:latin typeface="Roboto Lt" pitchFamily="2" charset="0"/>
          <a:ea typeface="Roboto Lt" pitchFamily="2" charset="0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fr-FR" sz="1800" b="0" kern="1200">
          <a:solidFill>
            <a:schemeClr val="tx1">
              <a:lumMod val="65000"/>
              <a:lumOff val="35000"/>
            </a:schemeClr>
          </a:solidFill>
          <a:latin typeface="Roboto Lt" pitchFamily="2" charset="0"/>
          <a:ea typeface="Roboto Lt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fr-FR" sz="1800" kern="1200">
          <a:solidFill>
            <a:schemeClr val="tx1">
              <a:lumMod val="65000"/>
              <a:lumOff val="35000"/>
            </a:schemeClr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lang="fr-FR" sz="1800" kern="1200">
          <a:solidFill>
            <a:schemeClr val="tx1">
              <a:lumMod val="65000"/>
              <a:lumOff val="35000"/>
            </a:schemeClr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fr-FR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fr-FR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fr-FR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fr-FR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fr-FR"/>
      </a:defPPr>
      <a:lvl1pPr marL="0" algn="l" defTabSz="914400" rtl="0" eaLnBrk="1" latinLnBrk="0" hangingPunct="1">
        <a:defRPr kumimoji="0"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12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7BAC5D2-3FF1-4855-9422-3425459BBD82}"/>
              </a:ext>
            </a:extLst>
          </p:cNvPr>
          <p:cNvSpPr txBox="1"/>
          <p:nvPr/>
        </p:nvSpPr>
        <p:spPr>
          <a:xfrm>
            <a:off x="3203848" y="2353444"/>
            <a:ext cx="4896544" cy="38779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tropolis" panose="00000500000000000000" pitchFamily="50" charset="0"/>
              </a:rPr>
              <a:t>SmartVentilation</a:t>
            </a:r>
            <a:endParaRPr lang="fr-FR" dirty="0">
              <a:solidFill>
                <a:schemeClr val="bg1"/>
              </a:solidFill>
              <a:latin typeface="Metropolis" panose="00000500000000000000" pitchFamily="50" charset="0"/>
            </a:endParaRPr>
          </a:p>
          <a:p>
            <a:r>
              <a:rPr lang="fr-FR" dirty="0">
                <a:solidFill>
                  <a:schemeClr val="bg1"/>
                </a:solidFill>
                <a:latin typeface="Metropolis" panose="00000500000000000000" pitchFamily="50" charset="0"/>
                <a:ea typeface="Calibri"/>
                <a:cs typeface="Calibri"/>
              </a:rPr>
              <a:t>AGOSSA Kewen</a:t>
            </a:r>
          </a:p>
          <a:p>
            <a:r>
              <a:rPr lang="fr-FR" dirty="0">
                <a:solidFill>
                  <a:schemeClr val="bg1"/>
                </a:solidFill>
                <a:latin typeface="Metropolis" panose="00000500000000000000" pitchFamily="50" charset="0"/>
                <a:ea typeface="Calibri"/>
                <a:cs typeface="Calibri"/>
              </a:rPr>
              <a:t>EDZANG MORO Olivier</a:t>
            </a:r>
          </a:p>
          <a:p>
            <a:r>
              <a:rPr lang="fr-FR" dirty="0">
                <a:solidFill>
                  <a:schemeClr val="bg1"/>
                </a:solidFill>
                <a:latin typeface="Metropolis" panose="00000500000000000000" pitchFamily="50" charset="0"/>
                <a:ea typeface="Calibri"/>
                <a:cs typeface="Calibri"/>
              </a:rPr>
              <a:t>MADONA Georges</a:t>
            </a:r>
          </a:p>
          <a:p>
            <a:r>
              <a:rPr lang="fr-FR" dirty="0">
                <a:solidFill>
                  <a:schemeClr val="bg1"/>
                </a:solidFill>
                <a:latin typeface="Metropolis" panose="00000500000000000000" pitchFamily="50" charset="0"/>
                <a:ea typeface="Calibri"/>
                <a:cs typeface="Calibri"/>
              </a:rPr>
              <a:t>SERE </a:t>
            </a:r>
            <a:r>
              <a:rPr lang="fr-FR" dirty="0" err="1">
                <a:solidFill>
                  <a:schemeClr val="bg1"/>
                </a:solidFill>
                <a:latin typeface="Metropolis" panose="00000500000000000000" pitchFamily="50" charset="0"/>
                <a:ea typeface="Calibri"/>
                <a:cs typeface="Calibri"/>
              </a:rPr>
              <a:t>Okana</a:t>
            </a:r>
            <a:r>
              <a:rPr lang="fr-FR" dirty="0">
                <a:solidFill>
                  <a:schemeClr val="bg1"/>
                </a:solidFill>
                <a:latin typeface="Metropolis" panose="00000500000000000000" pitchFamily="50" charset="0"/>
                <a:ea typeface="Calibri"/>
                <a:cs typeface="Calibri"/>
              </a:rPr>
              <a:t> Rachid</a:t>
            </a:r>
          </a:p>
          <a:p>
            <a:r>
              <a:rPr lang="fr-FR" dirty="0">
                <a:solidFill>
                  <a:schemeClr val="bg1"/>
                </a:solidFill>
                <a:latin typeface="Metropolis" panose="00000500000000000000" pitchFamily="50" charset="0"/>
                <a:ea typeface="Calibri"/>
                <a:cs typeface="Calibri"/>
              </a:rPr>
              <a:t>TCHAPTCHET </a:t>
            </a:r>
            <a:r>
              <a:rPr lang="fr-FR" dirty="0" err="1">
                <a:solidFill>
                  <a:schemeClr val="bg1"/>
                </a:solidFill>
                <a:latin typeface="Metropolis" panose="00000500000000000000" pitchFamily="50" charset="0"/>
                <a:ea typeface="Calibri"/>
                <a:cs typeface="Calibri"/>
              </a:rPr>
              <a:t>Wolgane</a:t>
            </a:r>
            <a:endParaRPr lang="fr-FR" dirty="0">
              <a:solidFill>
                <a:schemeClr val="bg1"/>
              </a:solidFill>
              <a:latin typeface="Metropolis" panose="00000500000000000000" pitchFamily="50" charset="0"/>
              <a:ea typeface="Calibri"/>
              <a:cs typeface="Calibri"/>
            </a:endParaRPr>
          </a:p>
          <a:p>
            <a:endParaRPr lang="fr-FR" dirty="0">
              <a:solidFill>
                <a:schemeClr val="bg1"/>
              </a:solidFill>
              <a:latin typeface="Metropolis"/>
              <a:ea typeface="Calibri"/>
              <a:cs typeface="Calibri"/>
            </a:endParaRPr>
          </a:p>
          <a:p>
            <a:r>
              <a:rPr lang="fr-FR" dirty="0">
                <a:solidFill>
                  <a:schemeClr val="bg1"/>
                </a:solidFill>
                <a:latin typeface="Metropolis"/>
                <a:ea typeface="Calibri"/>
                <a:cs typeface="Calibri"/>
              </a:rPr>
              <a:t>Mohamed LATRACH</a:t>
            </a:r>
            <a:endParaRPr lang="fr-FR" dirty="0">
              <a:solidFill>
                <a:schemeClr val="bg1"/>
              </a:solidFill>
              <a:latin typeface="Metropolis" panose="00000500000000000000" pitchFamily="50" charset="0"/>
              <a:ea typeface="Calibri"/>
              <a:cs typeface="Calibri"/>
            </a:endParaRPr>
          </a:p>
          <a:p>
            <a:r>
              <a:rPr lang="fr-FR" dirty="0">
                <a:solidFill>
                  <a:schemeClr val="bg1"/>
                </a:solidFill>
                <a:latin typeface="Metropolis"/>
                <a:ea typeface="Calibri"/>
                <a:cs typeface="Calibri"/>
              </a:rPr>
              <a:t>Projet de Fin d'Etude </a:t>
            </a:r>
            <a:endParaRPr lang="fr-FR" dirty="0">
              <a:solidFill>
                <a:schemeClr val="bg1"/>
              </a:solidFill>
              <a:latin typeface="Metropolis" panose="00000500000000000000" pitchFamily="50" charset="0"/>
              <a:ea typeface="Calibri"/>
              <a:cs typeface="Calibri"/>
            </a:endParaRPr>
          </a:p>
          <a:p>
            <a:r>
              <a:rPr lang="fr-FR" dirty="0">
                <a:solidFill>
                  <a:schemeClr val="bg1"/>
                </a:solidFill>
                <a:latin typeface="Metropolis"/>
                <a:ea typeface="Calibri"/>
                <a:cs typeface="Calibri"/>
              </a:rPr>
              <a:t>2025 - 2026</a:t>
            </a:r>
          </a:p>
          <a:p>
            <a:endParaRPr lang="fr-FR" dirty="0">
              <a:solidFill>
                <a:schemeClr val="bg1"/>
              </a:solidFill>
              <a:latin typeface="Metropolis" panose="00000500000000000000" pitchFamily="50" charset="0"/>
              <a:ea typeface="Calibri"/>
              <a:cs typeface="Calibri"/>
            </a:endParaRPr>
          </a:p>
          <a:p>
            <a:endParaRPr lang="fr-FR" dirty="0">
              <a:solidFill>
                <a:schemeClr val="bg1"/>
              </a:solidFill>
              <a:latin typeface="Metropolis" panose="00000500000000000000" pitchFamily="50" charset="0"/>
              <a:ea typeface="Calibri"/>
              <a:cs typeface="Calibri"/>
            </a:endParaRPr>
          </a:p>
        </p:txBody>
      </p:sp>
      <p:pic>
        <p:nvPicPr>
          <p:cNvPr id="5" name="Image 4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284D9572-3AC3-D622-B20A-280091329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073524"/>
            <a:ext cx="2195736" cy="25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8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11CC-A09F-BABE-E9BD-F3043C82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D09A42A-D392-36B7-8F40-E9909EB1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>
            <a:normAutofit/>
          </a:bodyPr>
          <a:lstStyle/>
          <a:p>
            <a:r>
              <a:rPr lang="fr-FR" dirty="0">
                <a:latin typeface="Metropolis"/>
              </a:rPr>
              <a:t>Hardware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F8C72F-AD89-A972-3A7A-FD4FF971C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72EBB4-37F4-9A7F-3AC6-F84D8076A0F9}"/>
              </a:ext>
            </a:extLst>
          </p:cNvPr>
          <p:cNvSpPr txBox="1"/>
          <p:nvPr/>
        </p:nvSpPr>
        <p:spPr>
          <a:xfrm>
            <a:off x="90079" y="900788"/>
            <a:ext cx="19616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u="sng" dirty="0">
                <a:latin typeface="Metropolis"/>
                <a:ea typeface="Calibri"/>
                <a:cs typeface="Calibri"/>
              </a:rPr>
              <a:t>Schéma synoptique</a:t>
            </a:r>
            <a:endParaRPr lang="fr-FR" sz="2000" dirty="0">
              <a:latin typeface="Metropolis"/>
            </a:endParaRPr>
          </a:p>
        </p:txBody>
      </p:sp>
      <p:sp>
        <p:nvSpPr>
          <p:cNvPr id="14" name="Espace réservé du pied de page 3">
            <a:extLst>
              <a:ext uri="{FF2B5EF4-FFF2-40B4-BE49-F238E27FC236}">
                <a16:creationId xmlns:a16="http://schemas.microsoft.com/office/drawing/2014/main" id="{DC3251EF-2266-964A-BAE3-C46634B336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16" name="Image 15" descr="Une image contenant diagramme, Plan, Dessin technique, schématique&#10;&#10;Le contenu généré par l’IA peut être incorrect.">
            <a:extLst>
              <a:ext uri="{FF2B5EF4-FFF2-40B4-BE49-F238E27FC236}">
                <a16:creationId xmlns:a16="http://schemas.microsoft.com/office/drawing/2014/main" id="{BFE0DC62-FF46-73A7-8B33-D2104A525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56" y="858715"/>
            <a:ext cx="5122694" cy="4657700"/>
          </a:xfrm>
          <a:prstGeom prst="rect">
            <a:avLst/>
          </a:prstGeom>
        </p:spPr>
      </p:pic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6FAFF75F-6072-2408-D39F-3F5D55713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161A0-A5AB-8D8A-0423-C4143DC4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D7C4C5B-1E93-16D7-3AAD-C315D028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>
            <a:normAutofit/>
          </a:bodyPr>
          <a:lstStyle/>
          <a:p>
            <a:r>
              <a:rPr lang="fr-FR" dirty="0">
                <a:latin typeface="Metropolis"/>
              </a:rPr>
              <a:t>Hardware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F21D20-6BB7-D4EB-1D4B-9BDA53AC0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30FC4B-3CA4-86C6-8C55-4F4A8A742EC0}"/>
              </a:ext>
            </a:extLst>
          </p:cNvPr>
          <p:cNvSpPr txBox="1"/>
          <p:nvPr/>
        </p:nvSpPr>
        <p:spPr>
          <a:xfrm>
            <a:off x="90078" y="900788"/>
            <a:ext cx="21776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u="sng" dirty="0">
                <a:latin typeface="Metropolis"/>
                <a:ea typeface="Calibri"/>
                <a:cs typeface="Calibri"/>
              </a:rPr>
              <a:t>Capteurs BME680</a:t>
            </a:r>
            <a:endParaRPr lang="fr-FR" sz="2000" dirty="0">
              <a:latin typeface="Metropolis"/>
            </a:endParaRPr>
          </a:p>
        </p:txBody>
      </p:sp>
      <p:pic>
        <p:nvPicPr>
          <p:cNvPr id="7" name="Image 6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50D44FB1-F22C-2820-B187-FA771DBF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99415"/>
            <a:ext cx="6948264" cy="3950373"/>
          </a:xfrm>
          <a:prstGeom prst="rect">
            <a:avLst/>
          </a:prstGeom>
        </p:spPr>
      </p:pic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33FB1693-B907-994C-5AA8-3D211445B8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7341DD2-90A6-4A69-B549-CDFB77C0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34251"/>
            <a:ext cx="1512168" cy="1772075"/>
          </a:xfrm>
          <a:prstGeom prst="rect">
            <a:avLst/>
          </a:prstGeom>
        </p:spPr>
      </p:pic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CA9D0364-8711-F2F0-6FE3-54747DCDC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0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42257-E6D2-EAD1-05E7-C9A67CE98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DD669175-BAD6-29CA-AF15-9BEB6BA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>
            <a:normAutofit/>
          </a:bodyPr>
          <a:lstStyle/>
          <a:p>
            <a:r>
              <a:rPr lang="fr-FR" dirty="0">
                <a:latin typeface="Metropolis"/>
              </a:rPr>
              <a:t>Hardware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A7A851-5D3C-310D-D973-DBB89196A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033F35-F98D-7EC7-8FE1-6148FDA13A20}"/>
              </a:ext>
            </a:extLst>
          </p:cNvPr>
          <p:cNvSpPr txBox="1"/>
          <p:nvPr/>
        </p:nvSpPr>
        <p:spPr>
          <a:xfrm>
            <a:off x="2862776" y="5096704"/>
            <a:ext cx="34916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u="sng" dirty="0">
                <a:latin typeface="Metropolis"/>
                <a:ea typeface="Calibri"/>
                <a:cs typeface="Calibri"/>
              </a:rPr>
              <a:t>Schéma électrique du BME680</a:t>
            </a:r>
            <a:r>
              <a:rPr lang="fr-FR" sz="2000" dirty="0">
                <a:latin typeface="Metropolis"/>
                <a:ea typeface="Calibri"/>
                <a:cs typeface="Calibri"/>
              </a:rPr>
              <a:t>:</a:t>
            </a:r>
            <a:endParaRPr lang="fr-FR" sz="2000" dirty="0">
              <a:latin typeface="Metropolis"/>
            </a:endParaRPr>
          </a:p>
        </p:txBody>
      </p:sp>
      <p:pic>
        <p:nvPicPr>
          <p:cNvPr id="4" name="Image 3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4ED9CEDB-A8A8-038C-B33B-07DA22EBD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913284"/>
            <a:ext cx="7920881" cy="4183420"/>
          </a:xfrm>
          <a:prstGeom prst="rect">
            <a:avLst/>
          </a:prstGeom>
        </p:spPr>
      </p:pic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551C7FF-1A01-BDF7-2C78-A9964B0FA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44D016BE-52E3-90A4-0461-8AFCE86A5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16B7-3A26-D056-F3A9-E2B042BF5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5CEEAE3B-348B-18E6-D541-C2258811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>
            <a:normAutofit/>
          </a:bodyPr>
          <a:lstStyle/>
          <a:p>
            <a:r>
              <a:rPr lang="fr-FR" dirty="0">
                <a:latin typeface="Metropolis"/>
              </a:rPr>
              <a:t>Hardware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C30DBA-085A-E475-D673-582DA4FE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id="{735D1A47-15A9-8F4B-20A8-553B4E8C6024}"/>
              </a:ext>
            </a:extLst>
          </p:cNvPr>
          <p:cNvSpPr txBox="1"/>
          <p:nvPr/>
        </p:nvSpPr>
        <p:spPr>
          <a:xfrm>
            <a:off x="2825905" y="1033523"/>
            <a:ext cx="40152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u="sng" dirty="0">
                <a:latin typeface="Metropolis"/>
                <a:ea typeface="Calibri"/>
                <a:cs typeface="Calibri"/>
              </a:rPr>
              <a:t>Routage du PCB</a:t>
            </a:r>
            <a:r>
              <a:rPr lang="fr-FR" sz="2000" dirty="0">
                <a:latin typeface="Metropolis"/>
                <a:ea typeface="Calibri"/>
                <a:cs typeface="Calibri"/>
              </a:rPr>
              <a:t>:</a:t>
            </a:r>
            <a:endParaRPr lang="fr-FR" sz="2000" dirty="0">
              <a:latin typeface="Metropolis"/>
            </a:endParaRPr>
          </a:p>
        </p:txBody>
      </p:sp>
      <p:pic>
        <p:nvPicPr>
          <p:cNvPr id="4" name="Image 3" descr="Une image contenant texte, capture d’écran, graphisme, Graphique&#10;&#10;Le contenu généré par l’IA peut être incorrect.">
            <a:extLst>
              <a:ext uri="{FF2B5EF4-FFF2-40B4-BE49-F238E27FC236}">
                <a16:creationId xmlns:a16="http://schemas.microsoft.com/office/drawing/2014/main" id="{B4BAEFAA-881E-3374-915F-B864A245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1" y="1763877"/>
            <a:ext cx="4556514" cy="3443221"/>
          </a:xfrm>
          <a:prstGeom prst="rect">
            <a:avLst/>
          </a:prstGeom>
        </p:spPr>
      </p:pic>
      <p:pic>
        <p:nvPicPr>
          <p:cNvPr id="11" name="Image 10" descr="Une image contenant texte, capture d’écran, carte, diagramme&#10;&#10;Le contenu généré par l’IA peut être incorrect.">
            <a:extLst>
              <a:ext uri="{FF2B5EF4-FFF2-40B4-BE49-F238E27FC236}">
                <a16:creationId xmlns:a16="http://schemas.microsoft.com/office/drawing/2014/main" id="{DFF7E130-6E38-9D72-CC03-6FAFCCBE7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763877"/>
            <a:ext cx="3926156" cy="3424664"/>
          </a:xfrm>
          <a:prstGeom prst="rect">
            <a:avLst/>
          </a:prstGeom>
        </p:spPr>
      </p:pic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03D1FFF7-9CD6-E5F7-2D99-367A2D40DC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E5734D8B-1528-31E8-37BC-C79DA63C4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05DE51-6C3A-996C-7649-55F165933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3CD7C4E-C3F0-0CE8-54C5-1E08C3AB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595959"/>
                </a:solidFill>
                <a:latin typeface="Metropolis"/>
              </a:rPr>
              <a:t>Hardware</a:t>
            </a:r>
            <a:endParaRPr lang="fr-FR" dirty="0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74E07F2C-D257-2A60-ACA3-8C2A65028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08101F-84A5-308D-5E2A-6CEC0F4C4242}"/>
              </a:ext>
            </a:extLst>
          </p:cNvPr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Metropolis"/>
                <a:ea typeface="Calibri"/>
                <a:cs typeface="Calibri"/>
              </a:rPr>
              <a:t>Test de fonctionnement du capteur :</a:t>
            </a:r>
            <a:endParaRPr lang="fr-FR" sz="2000" dirty="0">
              <a:latin typeface="Metropolis"/>
            </a:endParaRPr>
          </a:p>
        </p:txBody>
      </p:sp>
      <p:pic>
        <p:nvPicPr>
          <p:cNvPr id="4" name="Image 3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43314745-9BD4-12AA-3481-A0BC058F7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  <p:pic>
        <p:nvPicPr>
          <p:cNvPr id="8" name="Image 7" descr="Une image contenant fils électriques, Appareils électroniques, Ingénierie électronique, câble&#10;&#10;Le contenu généré par l’IA peut être incorrect.">
            <a:extLst>
              <a:ext uri="{FF2B5EF4-FFF2-40B4-BE49-F238E27FC236}">
                <a16:creationId xmlns:a16="http://schemas.microsoft.com/office/drawing/2014/main" id="{161F6E93-158C-DC86-79B1-22982257E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99032"/>
            <a:ext cx="4574823" cy="40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4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45C287D-F3F7-AE08-4A09-9A95F014A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D342EA1-9E4A-C079-12CD-42ECC6B2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595959"/>
                </a:solidFill>
                <a:latin typeface="Metropolis"/>
              </a:rPr>
              <a:t>Hardware</a:t>
            </a:r>
            <a:endParaRPr lang="fr-FR" dirty="0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CF34CD2A-2C78-365D-38CF-4C2BA78B72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0E577C0-46AB-AEB7-5AFA-EE40D6EEF91F}"/>
              </a:ext>
            </a:extLst>
          </p:cNvPr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Metropolis"/>
                <a:ea typeface="Calibri"/>
                <a:cs typeface="Calibri"/>
              </a:rPr>
              <a:t>Le capteur en produit fini :</a:t>
            </a:r>
            <a:endParaRPr lang="fr-FR" sz="2000" dirty="0">
              <a:latin typeface="Metropolis"/>
            </a:endParaRPr>
          </a:p>
        </p:txBody>
      </p:sp>
      <p:pic>
        <p:nvPicPr>
          <p:cNvPr id="4" name="Image 3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B54DD1A4-64CD-FB16-4C97-7F4F58EF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  <p:pic>
        <p:nvPicPr>
          <p:cNvPr id="7" name="Image 6" descr="Une image contenant Appareils électroniques, Composant électronique, Composant de circuit, Composant de circuit passif&#10;&#10;Le contenu généré par l’IA peut être incorrect.">
            <a:extLst>
              <a:ext uri="{FF2B5EF4-FFF2-40B4-BE49-F238E27FC236}">
                <a16:creationId xmlns:a16="http://schemas.microsoft.com/office/drawing/2014/main" id="{9C8F4D9C-B0D1-AB94-B71A-FA9E087E4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24017"/>
            <a:ext cx="4336331" cy="40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2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3816-891A-A585-622F-6C444709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4D5D8529-682E-2543-B2ED-8127AC1F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/>
          <a:lstStyle/>
          <a:p>
            <a:r>
              <a:rPr lang="fr-FR" dirty="0">
                <a:solidFill>
                  <a:srgbClr val="595959"/>
                </a:solidFill>
                <a:latin typeface="Roboto Bk"/>
              </a:rPr>
              <a:t>Hardware</a:t>
            </a:r>
            <a:endParaRPr lang="fr-FR" b="0" dirty="0">
              <a:solidFill>
                <a:srgbClr val="595959"/>
              </a:solidFill>
              <a:latin typeface="Roboto Bk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8230ED-718A-4772-1153-AF40E696E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715D9E-9BDB-8CCC-5483-D6DE285E92B4}"/>
              </a:ext>
            </a:extLst>
          </p:cNvPr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u="sng" dirty="0">
                <a:latin typeface="Metropolis"/>
                <a:ea typeface="Calibri"/>
                <a:cs typeface="Calibri"/>
              </a:rPr>
              <a:t>Carte Actionneur :</a:t>
            </a:r>
            <a:endParaRPr lang="fr-FR" sz="2000" u="sng" dirty="0">
              <a:latin typeface="Metropoli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A1610-74AA-0BDD-DCF4-8A1CDAF85A0C}"/>
              </a:ext>
            </a:extLst>
          </p:cNvPr>
          <p:cNvSpPr/>
          <p:nvPr/>
        </p:nvSpPr>
        <p:spPr>
          <a:xfrm>
            <a:off x="2610659" y="2913723"/>
            <a:ext cx="231213" cy="134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7B86CB4B-4872-C8E5-20CE-235C85E3F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01315"/>
            <a:ext cx="7290232" cy="4047895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F0F61D80-08C7-720D-B3E5-99879AF213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5785896-5781-4782-B7DB-4BC2AD3AD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61356"/>
            <a:ext cx="809513" cy="1599140"/>
          </a:xfrm>
          <a:prstGeom prst="rect">
            <a:avLst/>
          </a:prstGeom>
        </p:spPr>
      </p:pic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06A23F55-7370-81E3-30D1-CDF9E3649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1B3B-015F-3625-A046-F295F7B28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36E27D9-0EAC-303E-42DE-431C7430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/>
          <a:lstStyle/>
          <a:p>
            <a:r>
              <a:rPr lang="fr-FR" dirty="0">
                <a:solidFill>
                  <a:srgbClr val="595959"/>
                </a:solidFill>
                <a:latin typeface="Metropolis"/>
              </a:rPr>
              <a:t>Hardware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5EF90D6-C935-0A73-8409-4730526C6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3" name="Image 2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D0EBF545-AD2F-B181-C835-152EADB3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6" y="1057300"/>
            <a:ext cx="8500728" cy="4104456"/>
          </a:xfrm>
          <a:prstGeom prst="rect">
            <a:avLst/>
          </a:prstGeom>
        </p:spPr>
      </p:pic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8F89F708-ED29-05FD-4DF7-C113B5DBD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5" name="Image 4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8F8451B8-ECD7-88D4-49C8-F7C8CB030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6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7DE0-80DA-71AA-4D2F-29A6C2956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6A10B4A0-E885-0F81-3112-2728EC19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/>
          <a:lstStyle/>
          <a:p>
            <a:r>
              <a:rPr lang="fr-FR" dirty="0">
                <a:solidFill>
                  <a:srgbClr val="595959"/>
                </a:solidFill>
                <a:latin typeface="Metropolis"/>
              </a:rPr>
              <a:t>Hardware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24D2B8-FF53-3E9E-DB59-29CEB068C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169A45-DA87-DA32-576F-0871260DDA8B}"/>
              </a:ext>
            </a:extLst>
          </p:cNvPr>
          <p:cNvSpPr txBox="1"/>
          <p:nvPr/>
        </p:nvSpPr>
        <p:spPr>
          <a:xfrm>
            <a:off x="405354" y="1321156"/>
            <a:ext cx="1846615" cy="10359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7" name="Image 6" descr="Une image contenant circuit, Ingénierie électronique, Appareils électroniques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EE2955B7-5419-41ED-58F5-475819194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" y="1692877"/>
            <a:ext cx="4368049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D8F24296-374B-CA95-BFF7-CBCC74386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3285"/>
            <a:ext cx="4227934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Espace réservé du pied de page 3">
            <a:extLst>
              <a:ext uri="{FF2B5EF4-FFF2-40B4-BE49-F238E27FC236}">
                <a16:creationId xmlns:a16="http://schemas.microsoft.com/office/drawing/2014/main" id="{EE495832-D260-C2B2-F566-6ED6646227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4" name="Image 3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4D936DE7-2C10-CDC2-2A3D-D19DEFA4A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  <p:sp>
        <p:nvSpPr>
          <p:cNvPr id="5" name="ZoneTexte 5">
            <a:extLst>
              <a:ext uri="{FF2B5EF4-FFF2-40B4-BE49-F238E27FC236}">
                <a16:creationId xmlns:a16="http://schemas.microsoft.com/office/drawing/2014/main" id="{821CBA4D-0493-D1B3-2479-E98D2452F72F}"/>
              </a:ext>
            </a:extLst>
          </p:cNvPr>
          <p:cNvSpPr txBox="1"/>
          <p:nvPr/>
        </p:nvSpPr>
        <p:spPr>
          <a:xfrm>
            <a:off x="2825905" y="1033523"/>
            <a:ext cx="40152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u="sng" dirty="0">
                <a:latin typeface="Metropolis"/>
                <a:ea typeface="Calibri"/>
                <a:cs typeface="Calibri"/>
              </a:rPr>
              <a:t>Routage du PCB</a:t>
            </a:r>
            <a:r>
              <a:rPr lang="fr-FR" sz="2000" dirty="0">
                <a:latin typeface="Metropolis"/>
                <a:ea typeface="Calibri"/>
                <a:cs typeface="Calibri"/>
              </a:rPr>
              <a:t>:</a:t>
            </a:r>
            <a:endParaRPr lang="fr-FR" sz="2000" dirty="0"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2759569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12C028-84DE-218A-6A21-77117C548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CA461CA-C0EF-9891-AC06-8F8611AE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595959"/>
                </a:solidFill>
                <a:latin typeface="Metropolis"/>
              </a:rPr>
              <a:t>Hardware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758C4D-E23B-A78E-BD3D-8EBF52E2505C}"/>
              </a:ext>
            </a:extLst>
          </p:cNvPr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Metropolis"/>
                <a:ea typeface="Calibri"/>
                <a:cs typeface="Calibri"/>
              </a:rPr>
              <a:t>Test de fonctionnement de l’Actionneur :</a:t>
            </a:r>
            <a:endParaRPr lang="fr-FR" sz="2000" dirty="0">
              <a:latin typeface="Metropoli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F8591F4-4577-A42B-8B22-0EFCAA6A4F5D}"/>
              </a:ext>
            </a:extLst>
          </p:cNvPr>
          <p:cNvSpPr txBox="1"/>
          <p:nvPr/>
        </p:nvSpPr>
        <p:spPr>
          <a:xfrm>
            <a:off x="7255208" y="3824962"/>
            <a:ext cx="1546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Metropolis"/>
                <a:cs typeface="Calibri"/>
              </a:rPr>
              <a:t>Alimentation</a:t>
            </a:r>
            <a:endParaRPr lang="fr-FR" dirty="0">
              <a:latin typeface="Metropoli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1D5B51-523C-0950-4023-0E659F8BBB5E}"/>
              </a:ext>
            </a:extLst>
          </p:cNvPr>
          <p:cNvSpPr txBox="1"/>
          <p:nvPr/>
        </p:nvSpPr>
        <p:spPr>
          <a:xfrm>
            <a:off x="-308048" y="3782449"/>
            <a:ext cx="1546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Metropolis"/>
                <a:cs typeface="Calibri"/>
              </a:rPr>
              <a:t>Pont en H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E11C9BD-DCF3-F31E-CDFA-0CA6A7941A52}"/>
              </a:ext>
            </a:extLst>
          </p:cNvPr>
          <p:cNvCxnSpPr>
            <a:cxnSpLocks/>
          </p:cNvCxnSpPr>
          <p:nvPr/>
        </p:nvCxnSpPr>
        <p:spPr>
          <a:xfrm flipH="1">
            <a:off x="4788024" y="1022084"/>
            <a:ext cx="1094286" cy="200055"/>
          </a:xfrm>
          <a:prstGeom prst="straightConnector1">
            <a:avLst/>
          </a:prstGeom>
          <a:ln w="57150">
            <a:solidFill>
              <a:srgbClr val="4A87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A3C119D-89FA-59B9-E1CC-A4D71D5D8EE1}"/>
              </a:ext>
            </a:extLst>
          </p:cNvPr>
          <p:cNvCxnSpPr>
            <a:cxnSpLocks/>
          </p:cNvCxnSpPr>
          <p:nvPr/>
        </p:nvCxnSpPr>
        <p:spPr>
          <a:xfrm flipH="1">
            <a:off x="6721250" y="4009628"/>
            <a:ext cx="698067" cy="23622"/>
          </a:xfrm>
          <a:prstGeom prst="straightConnector1">
            <a:avLst/>
          </a:prstGeom>
          <a:ln w="57150">
            <a:solidFill>
              <a:srgbClr val="4A87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 descr="Une image contenant Appareils électroniques, câble, fils électriques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33D8F1A3-F195-6318-5671-F3C326C1F47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51" y="1270420"/>
            <a:ext cx="4286250" cy="422313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50206BE-1F67-646A-25B1-C55965267B28}"/>
              </a:ext>
            </a:extLst>
          </p:cNvPr>
          <p:cNvSpPr txBox="1"/>
          <p:nvPr/>
        </p:nvSpPr>
        <p:spPr>
          <a:xfrm>
            <a:off x="5411333" y="852807"/>
            <a:ext cx="1546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Metropolis"/>
                <a:cs typeface="Calibri"/>
              </a:rPr>
              <a:t>Vérin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B3FB04A-3577-0AF6-BEA1-694AD81D6D8B}"/>
              </a:ext>
            </a:extLst>
          </p:cNvPr>
          <p:cNvCxnSpPr>
            <a:cxnSpLocks/>
          </p:cNvCxnSpPr>
          <p:nvPr/>
        </p:nvCxnSpPr>
        <p:spPr>
          <a:xfrm>
            <a:off x="919398" y="3967115"/>
            <a:ext cx="3292562" cy="66135"/>
          </a:xfrm>
          <a:prstGeom prst="straightConnector1">
            <a:avLst/>
          </a:prstGeom>
          <a:ln w="57150">
            <a:solidFill>
              <a:srgbClr val="4A87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pied de page 3">
            <a:extLst>
              <a:ext uri="{FF2B5EF4-FFF2-40B4-BE49-F238E27FC236}">
                <a16:creationId xmlns:a16="http://schemas.microsoft.com/office/drawing/2014/main" id="{1D64EC7A-BC53-712A-9898-79E87DABE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4" name="Image 3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FB1253F4-D37E-26C5-C1E2-72E2DBBD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9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825B0C-9EF3-EA7A-EA6C-C493B1960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95A0218-FF46-0D34-CCA2-0FCF9D48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etropolis"/>
                <a:cs typeface="Calibri"/>
              </a:rPr>
              <a:t>Sommaire</a:t>
            </a:r>
            <a:endParaRPr lang="fr-FR" dirty="0">
              <a:latin typeface="Metropolis"/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2CC163-BC9B-07E9-AAF8-A49BF9E875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0C7884-9AB9-6782-053B-9D337C72E8E1}"/>
              </a:ext>
            </a:extLst>
          </p:cNvPr>
          <p:cNvSpPr txBox="1"/>
          <p:nvPr/>
        </p:nvSpPr>
        <p:spPr>
          <a:xfrm>
            <a:off x="1295015" y="1200918"/>
            <a:ext cx="6558591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2000" b="1" dirty="0">
                <a:latin typeface="Metropolis"/>
                <a:ea typeface="Roboto"/>
                <a:cs typeface="Calibri"/>
              </a:rPr>
              <a:t>Présentation générale et technique du projet</a:t>
            </a:r>
            <a:endParaRPr lang="fr-FR" sz="2000" dirty="0">
              <a:latin typeface="Metropolis"/>
              <a:ea typeface="Calibri"/>
              <a:cs typeface="Calibri"/>
            </a:endParaRPr>
          </a:p>
          <a:p>
            <a:pPr marL="857250" lvl="1" indent="-400050">
              <a:buFont typeface="+mj-lt"/>
              <a:buAutoNum type="romanUcPeriod"/>
            </a:pPr>
            <a:endParaRPr lang="fr-FR" dirty="0">
              <a:latin typeface="Metropolis"/>
              <a:ea typeface="Roboto"/>
              <a:cs typeface="Calibri"/>
            </a:endParaRPr>
          </a:p>
          <a:p>
            <a:pPr marL="514350" indent="-514350">
              <a:buFont typeface="+mj-lt"/>
              <a:buAutoNum type="romanUcPeriod"/>
            </a:pPr>
            <a:r>
              <a:rPr lang="fr-FR" sz="2000" b="1" dirty="0">
                <a:solidFill>
                  <a:srgbClr val="000000"/>
                </a:solidFill>
                <a:latin typeface="Metropolis"/>
                <a:ea typeface="Roboto"/>
                <a:cs typeface="Calibri"/>
              </a:rPr>
              <a:t>Solution </a:t>
            </a:r>
          </a:p>
          <a:p>
            <a:pPr marL="514350" indent="-514350">
              <a:buFont typeface="+mj-lt"/>
              <a:buAutoNum type="romanUcPeriod"/>
            </a:pPr>
            <a:endParaRPr lang="fr-FR" sz="2000" b="1" dirty="0">
              <a:solidFill>
                <a:srgbClr val="000000"/>
              </a:solidFill>
              <a:latin typeface="Metropolis"/>
              <a:ea typeface="Roboto"/>
              <a:cs typeface="Calibri"/>
            </a:endParaRPr>
          </a:p>
          <a:p>
            <a:pPr marL="514350" indent="-514350">
              <a:buFont typeface="+mj-lt"/>
              <a:buAutoNum type="romanUcPeriod"/>
            </a:pPr>
            <a:r>
              <a:rPr lang="fr-FR" sz="2000" b="1" dirty="0">
                <a:solidFill>
                  <a:srgbClr val="000000"/>
                </a:solidFill>
                <a:latin typeface="Metropolis"/>
                <a:ea typeface="Roboto"/>
                <a:cs typeface="Calibri"/>
              </a:rPr>
              <a:t>Hardware</a:t>
            </a:r>
            <a:endParaRPr lang="fr-FR" sz="2000" b="1" dirty="0">
              <a:latin typeface="Metropolis"/>
              <a:ea typeface="Roboto"/>
              <a:cs typeface="Calibri"/>
            </a:endParaRPr>
          </a:p>
          <a:p>
            <a:pPr marL="857250" lvl="1" indent="-400050">
              <a:buFont typeface="+mj-lt"/>
              <a:buAutoNum type="romanUcPeriod"/>
            </a:pPr>
            <a:endParaRPr lang="fr-FR" dirty="0">
              <a:latin typeface="Metropolis"/>
              <a:ea typeface="Roboto"/>
              <a:cs typeface="Calibri"/>
            </a:endParaRPr>
          </a:p>
          <a:p>
            <a:pPr marL="514350" indent="-514350">
              <a:buFont typeface="+mj-lt"/>
              <a:buAutoNum type="romanUcPeriod"/>
            </a:pPr>
            <a:r>
              <a:rPr lang="fr-FR" sz="2000" b="1" dirty="0">
                <a:latin typeface="Metropolis"/>
                <a:ea typeface="Roboto"/>
                <a:cs typeface="Calibri"/>
              </a:rPr>
              <a:t>Software</a:t>
            </a:r>
          </a:p>
          <a:p>
            <a:pPr marL="514350" indent="-514350">
              <a:buFont typeface="+mj-lt"/>
              <a:buAutoNum type="romanUcPeriod"/>
            </a:pPr>
            <a:endParaRPr lang="fr-FR" sz="2000" b="1" dirty="0">
              <a:latin typeface="Metropolis"/>
              <a:ea typeface="Roboto"/>
              <a:cs typeface="Calibri"/>
            </a:endParaRPr>
          </a:p>
          <a:p>
            <a:pPr marL="514350" indent="-514350">
              <a:buFont typeface="+mj-lt"/>
              <a:buAutoNum type="romanUcPeriod"/>
            </a:pPr>
            <a:r>
              <a:rPr lang="fr-FR" sz="2000" b="1" dirty="0">
                <a:latin typeface="Metropolis"/>
                <a:ea typeface="Roboto"/>
                <a:cs typeface="Calibri"/>
              </a:rPr>
              <a:t>Application Android </a:t>
            </a:r>
          </a:p>
          <a:p>
            <a:pPr marL="514350" indent="-514350">
              <a:buFont typeface="+mj-lt"/>
              <a:buAutoNum type="romanUcPeriod"/>
            </a:pPr>
            <a:endParaRPr lang="fr-FR" sz="2000" b="1" dirty="0">
              <a:latin typeface="Metropolis"/>
              <a:ea typeface="Roboto"/>
              <a:cs typeface="Calibri"/>
            </a:endParaRPr>
          </a:p>
          <a:p>
            <a:pPr marL="514350" indent="-514350">
              <a:buFont typeface="+mj-lt"/>
              <a:buAutoNum type="romanUcPeriod"/>
            </a:pPr>
            <a:r>
              <a:rPr lang="fr-FR" sz="2000" b="1" dirty="0">
                <a:latin typeface="Metropolis"/>
                <a:ea typeface="Roboto"/>
                <a:cs typeface="Calibri"/>
              </a:rPr>
              <a:t>La gestion du projet</a:t>
            </a:r>
            <a:endParaRPr lang="fr-FR" sz="2000" b="1" dirty="0">
              <a:latin typeface="Metropolis"/>
              <a:ea typeface="Roboto"/>
              <a:cs typeface="+mn-lt"/>
            </a:endParaRPr>
          </a:p>
          <a:p>
            <a:pPr marL="857250" lvl="1" indent="-400050">
              <a:buFont typeface="+mj-lt"/>
              <a:buAutoNum type="romanUcPeriod"/>
            </a:pPr>
            <a:endParaRPr lang="fr-FR" dirty="0">
              <a:latin typeface="Metropolis"/>
              <a:ea typeface="Roboto"/>
              <a:cs typeface="Calibri"/>
            </a:endParaRPr>
          </a:p>
          <a:p>
            <a:pPr marL="514350" indent="-514350">
              <a:buFont typeface="+mj-lt"/>
              <a:buAutoNum type="romanUcPeriod"/>
            </a:pPr>
            <a:r>
              <a:rPr lang="fr-FR" sz="2000" b="1" dirty="0">
                <a:latin typeface="Metropolis"/>
                <a:ea typeface="Roboto"/>
                <a:cs typeface="Calibri"/>
              </a:rPr>
              <a:t>Conclusion et démonstration finale</a:t>
            </a:r>
          </a:p>
        </p:txBody>
      </p:sp>
      <p:pic>
        <p:nvPicPr>
          <p:cNvPr id="8" name="Image 7" descr="Une image contenant Graphique, symbole, cercle, Police&#10;&#10;Description générée automatiquement">
            <a:extLst>
              <a:ext uri="{FF2B5EF4-FFF2-40B4-BE49-F238E27FC236}">
                <a16:creationId xmlns:a16="http://schemas.microsoft.com/office/drawing/2014/main" id="{57984222-FA63-0029-2358-C50D9E75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056" y="1341905"/>
            <a:ext cx="685908" cy="712868"/>
          </a:xfrm>
          <a:prstGeom prst="rect">
            <a:avLst/>
          </a:prstGeom>
        </p:spPr>
      </p:pic>
      <p:pic>
        <p:nvPicPr>
          <p:cNvPr id="10" name="Image 9" descr="Une image contenant Graphique, cercle, symbole, Police&#10;&#10;Description générée automatiquement">
            <a:extLst>
              <a:ext uri="{FF2B5EF4-FFF2-40B4-BE49-F238E27FC236}">
                <a16:creationId xmlns:a16="http://schemas.microsoft.com/office/drawing/2014/main" id="{E9C2C694-7104-E695-840F-CA51F15C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513" y="1033999"/>
            <a:ext cx="673368" cy="682830"/>
          </a:xfrm>
          <a:prstGeom prst="rect">
            <a:avLst/>
          </a:prstGeom>
        </p:spPr>
      </p:pic>
      <p:pic>
        <p:nvPicPr>
          <p:cNvPr id="18" name="Image 17" descr="Une image contenant horloge, cercle, symbole, Police&#10;&#10;Description générée automatiquement">
            <a:extLst>
              <a:ext uri="{FF2B5EF4-FFF2-40B4-BE49-F238E27FC236}">
                <a16:creationId xmlns:a16="http://schemas.microsoft.com/office/drawing/2014/main" id="{77ED0D7E-5663-CCB0-B221-182DD48FE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804" y="4013820"/>
            <a:ext cx="694452" cy="691300"/>
          </a:xfrm>
          <a:prstGeom prst="rect">
            <a:avLst/>
          </a:prstGeom>
        </p:spPr>
      </p:pic>
      <p:pic>
        <p:nvPicPr>
          <p:cNvPr id="9" name="Image 8" descr="Une image contenant circuit, Ingénierie électronique, Appareils électroniques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B333CECA-A3F1-989A-4589-2BC6B13386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844" y="2265430"/>
            <a:ext cx="1461355" cy="71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46694282-CFB2-0514-E639-4D41EF389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3295515"/>
            <a:ext cx="515178" cy="1063955"/>
          </a:xfrm>
          <a:prstGeom prst="rect">
            <a:avLst/>
          </a:prstGeom>
        </p:spPr>
      </p:pic>
      <p:pic>
        <p:nvPicPr>
          <p:cNvPr id="11" name="Image 10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CA6AE318-BA15-0090-F632-229507E40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121196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5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6FE5C-9E4A-9DAC-770A-9D0A33D1C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EE9E70-8B97-1AFB-BB94-6328627CB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A3E61ED-BF4A-4A72-CA5E-D3E4CDBF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595959"/>
                </a:solidFill>
                <a:latin typeface="Metropolis"/>
              </a:rPr>
              <a:t>Hardware</a:t>
            </a:r>
            <a:endParaRPr lang="fr-FR" dirty="0">
              <a:latin typeface="Metropoli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6DE2703-137B-02B3-50C1-77A575B9206C}"/>
              </a:ext>
            </a:extLst>
          </p:cNvPr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Metropolis"/>
                <a:ea typeface="Calibri"/>
                <a:cs typeface="Calibri"/>
              </a:rPr>
              <a:t>L’Actionneur en produit fini :</a:t>
            </a:r>
            <a:endParaRPr lang="fr-FR" sz="2000" dirty="0">
              <a:latin typeface="Metropolis"/>
            </a:endParaRPr>
          </a:p>
        </p:txBody>
      </p: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C83CF069-64A9-BBA1-395A-AF2CC3AE40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4" name="Image 3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ECBF1FA9-D64C-D422-278B-7DD1A885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  <p:pic>
        <p:nvPicPr>
          <p:cNvPr id="11" name="Image 10" descr="Une image contenant Appareils électroniques, Composant électronique, circuit, Composant de circuit&#10;&#10;Le contenu généré par l’IA peut être incorrect.">
            <a:extLst>
              <a:ext uri="{FF2B5EF4-FFF2-40B4-BE49-F238E27FC236}">
                <a16:creationId xmlns:a16="http://schemas.microsoft.com/office/drawing/2014/main" id="{6E9E17DA-5A0A-2913-E4DF-CD710370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19" y="1364616"/>
            <a:ext cx="5237562" cy="35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6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3D53E-63FC-3413-EA57-719611987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6DEBFD7-2669-1E66-4D01-8FEC9269471C}"/>
              </a:ext>
            </a:extLst>
          </p:cNvPr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tropolis"/>
                <a:ea typeface="+mn-lt"/>
                <a:cs typeface="+mn-lt"/>
              </a:rPr>
              <a:t>Software</a:t>
            </a:r>
            <a:endParaRPr lang="fr-FR" sz="4800" b="1" dirty="0">
              <a:solidFill>
                <a:schemeClr val="bg1"/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3DBFAB-F997-5134-D5F9-94889515DF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3" name="Espace réservé du pied de page 3">
            <a:extLst>
              <a:ext uri="{FF2B5EF4-FFF2-40B4-BE49-F238E27FC236}">
                <a16:creationId xmlns:a16="http://schemas.microsoft.com/office/drawing/2014/main" id="{14F54821-D644-C024-00F8-BD9C722476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</p:spTree>
    <p:extLst>
      <p:ext uri="{BB962C8B-B14F-4D97-AF65-F5344CB8AC3E}">
        <p14:creationId xmlns:p14="http://schemas.microsoft.com/office/powerpoint/2010/main" val="372391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9EC03-51B3-5302-A0DB-5BAEEE500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3F3B20C-4549-3537-E0A0-ADE6DCE7C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/>
          <a:lstStyle/>
          <a:p>
            <a:r>
              <a:rPr lang="fr-FR" dirty="0">
                <a:latin typeface="Metropolis"/>
              </a:rPr>
              <a:t>Spécifications &amp; Conception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F8A00E-173D-30AA-DE2F-E09FB1C81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1AE022-F968-BDA8-7B94-4E2E6AE70803}"/>
              </a:ext>
            </a:extLst>
          </p:cNvPr>
          <p:cNvSpPr txBox="1"/>
          <p:nvPr/>
        </p:nvSpPr>
        <p:spPr>
          <a:xfrm>
            <a:off x="1763688" y="985292"/>
            <a:ext cx="55446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latin typeface="Metropolis"/>
              </a:rPr>
              <a:t>Le projet est séparé en 4 modules et en 4 classes :</a:t>
            </a:r>
          </a:p>
        </p:txBody>
      </p:sp>
      <p:pic>
        <p:nvPicPr>
          <p:cNvPr id="9" name="Image 8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A7674CBF-AF42-9B5D-8D65-8091A09E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04" y="1354625"/>
            <a:ext cx="6927180" cy="4007708"/>
          </a:xfrm>
          <a:prstGeom prst="rect">
            <a:avLst/>
          </a:prstGeo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0A22C7E1-C4AE-EEF4-3465-98A7FDF96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2C7CC0AF-95FF-0C49-4E2F-2ECA1177B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E7B7-3CC9-6379-AEF4-5BD81B145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17B039E8-8073-EEFD-8DB5-7F41F78D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/>
          <a:lstStyle/>
          <a:p>
            <a:r>
              <a:rPr lang="fr-FR" dirty="0">
                <a:latin typeface="Metropolis"/>
              </a:rPr>
              <a:t>Spécifications &amp; Conception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BE5D53-6D09-90D8-E00C-223198CB7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F86E43-7821-DE41-A941-C1C80EEF9C66}"/>
              </a:ext>
            </a:extLst>
          </p:cNvPr>
          <p:cNvSpPr txBox="1"/>
          <p:nvPr/>
        </p:nvSpPr>
        <p:spPr>
          <a:xfrm>
            <a:off x="-180528" y="786636"/>
            <a:ext cx="26642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400" dirty="0">
                <a:latin typeface="Metropolis"/>
              </a:rPr>
              <a:t>Machine à état </a:t>
            </a:r>
            <a:endParaRPr lang="fr-FR" sz="2400" dirty="0">
              <a:latin typeface="Metropolis"/>
              <a:cs typeface="Calibri"/>
            </a:endParaRPr>
          </a:p>
        </p:txBody>
      </p:sp>
      <p:pic>
        <p:nvPicPr>
          <p:cNvPr id="12" name="Image 11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7FFBCF37-A1DE-190A-1FDE-413A2A98C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807224"/>
            <a:ext cx="5099577" cy="4652279"/>
          </a:xfrm>
          <a:prstGeom prst="rect">
            <a:avLst/>
          </a:prstGeom>
        </p:spPr>
      </p:pic>
      <p:sp>
        <p:nvSpPr>
          <p:cNvPr id="14" name="Espace réservé du pied de page 3">
            <a:extLst>
              <a:ext uri="{FF2B5EF4-FFF2-40B4-BE49-F238E27FC236}">
                <a16:creationId xmlns:a16="http://schemas.microsoft.com/office/drawing/2014/main" id="{A10262B4-5898-1E5B-1F5C-AA1742C667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93E0C044-8A34-BD66-0577-37A5075CF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9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11CC-A09F-BABE-E9BD-F3043C82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D09A42A-D392-36B7-8F40-E9909EB1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/>
          <a:lstStyle/>
          <a:p>
            <a:r>
              <a:rPr lang="fr-FR" dirty="0">
                <a:latin typeface="Metropolis"/>
              </a:rPr>
              <a:t>Réalisations software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F8C72F-AD89-A972-3A7A-FD4FF971C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FE4B53-7D8A-1F9D-8BFF-86F5D6B4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83" y="1494279"/>
            <a:ext cx="1153812" cy="72008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AA5DF51-1D4A-6AF8-DCEF-AD9C33B57D1B}"/>
              </a:ext>
            </a:extLst>
          </p:cNvPr>
          <p:cNvCxnSpPr/>
          <p:nvPr/>
        </p:nvCxnSpPr>
        <p:spPr>
          <a:xfrm flipH="1">
            <a:off x="3049300" y="1700822"/>
            <a:ext cx="31783" cy="3348002"/>
          </a:xfrm>
          <a:prstGeom prst="straightConnector1">
            <a:avLst/>
          </a:prstGeom>
          <a:ln w="57150">
            <a:solidFill>
              <a:srgbClr val="4A87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26E3A32-4308-0C67-C73A-5C0AD377321F}"/>
              </a:ext>
            </a:extLst>
          </p:cNvPr>
          <p:cNvCxnSpPr>
            <a:cxnSpLocks/>
          </p:cNvCxnSpPr>
          <p:nvPr/>
        </p:nvCxnSpPr>
        <p:spPr>
          <a:xfrm>
            <a:off x="6062886" y="1700821"/>
            <a:ext cx="11064" cy="3348002"/>
          </a:xfrm>
          <a:prstGeom prst="straightConnector1">
            <a:avLst/>
          </a:prstGeom>
          <a:ln w="57150">
            <a:solidFill>
              <a:srgbClr val="4A87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AF165C9F-270B-C777-7766-385326578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312" b="26575"/>
          <a:stretch/>
        </p:blipFill>
        <p:spPr>
          <a:xfrm>
            <a:off x="7286247" y="1065600"/>
            <a:ext cx="740873" cy="1148463"/>
          </a:xfrm>
          <a:prstGeom prst="rect">
            <a:avLst/>
          </a:prstGeom>
        </p:spPr>
      </p:pic>
      <p:pic>
        <p:nvPicPr>
          <p:cNvPr id="13" name="Image 12" descr="Une image contenant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E295E5D4-DB0A-BA98-41FD-3C745FDEE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20" r="43920" b="45604"/>
          <a:stretch/>
        </p:blipFill>
        <p:spPr>
          <a:xfrm>
            <a:off x="4208553" y="1425464"/>
            <a:ext cx="805677" cy="85082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CBE6E08-9B3F-FDE0-0819-CE0DB8B7A12F}"/>
              </a:ext>
            </a:extLst>
          </p:cNvPr>
          <p:cNvSpPr txBox="1"/>
          <p:nvPr/>
        </p:nvSpPr>
        <p:spPr>
          <a:xfrm>
            <a:off x="925356" y="2210599"/>
            <a:ext cx="15680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dirty="0">
                <a:latin typeface="Metropolis"/>
                <a:cs typeface="Calibri"/>
              </a:rPr>
              <a:t>Bouton </a:t>
            </a:r>
            <a:r>
              <a:rPr lang="fr-FR" sz="2000" dirty="0" err="1">
                <a:latin typeface="Metropolis"/>
                <a:cs typeface="Calibri"/>
              </a:rPr>
              <a:t>pousseoir</a:t>
            </a:r>
            <a:endParaRPr lang="fr-FR" sz="2000" dirty="0">
              <a:latin typeface="Metropolis"/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265E53-BCCC-B7F1-583C-E5A1ED80C2B3}"/>
              </a:ext>
            </a:extLst>
          </p:cNvPr>
          <p:cNvSpPr txBox="1"/>
          <p:nvPr/>
        </p:nvSpPr>
        <p:spPr>
          <a:xfrm>
            <a:off x="3787476" y="2210598"/>
            <a:ext cx="15680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dirty="0">
                <a:latin typeface="Metropolis"/>
                <a:cs typeface="Calibri"/>
              </a:rPr>
              <a:t>Capteur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05C1EFF-6C88-878F-ED18-E2499ACEF837}"/>
              </a:ext>
            </a:extLst>
          </p:cNvPr>
          <p:cNvSpPr txBox="1"/>
          <p:nvPr/>
        </p:nvSpPr>
        <p:spPr>
          <a:xfrm>
            <a:off x="6691908" y="2210597"/>
            <a:ext cx="19365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dirty="0">
                <a:latin typeface="Metropolis"/>
                <a:cs typeface="Calibri"/>
              </a:rPr>
              <a:t>Actionneur</a:t>
            </a:r>
            <a:endParaRPr lang="fr-FR" dirty="0">
              <a:latin typeface="Metropolis"/>
              <a:cs typeface="Calibri"/>
            </a:endParaRPr>
          </a:p>
        </p:txBody>
      </p:sp>
      <p:pic>
        <p:nvPicPr>
          <p:cNvPr id="18" name="Image 17" descr="Une image contenant symbole, Police, logo, cercle&#10;&#10;Description générée automatiquement">
            <a:extLst>
              <a:ext uri="{FF2B5EF4-FFF2-40B4-BE49-F238E27FC236}">
                <a16:creationId xmlns:a16="http://schemas.microsoft.com/office/drawing/2014/main" id="{79A486B1-5BD7-55CC-74A9-FDD098751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95" y="4578448"/>
            <a:ext cx="326695" cy="535422"/>
          </a:xfrm>
          <a:prstGeom prst="rect">
            <a:avLst/>
          </a:prstGeom>
        </p:spPr>
      </p:pic>
      <p:pic>
        <p:nvPicPr>
          <p:cNvPr id="19" name="Image 18" descr="Une image contenant symbole, Police, logo, cercle&#10;&#10;Description générée automatiquement">
            <a:extLst>
              <a:ext uri="{FF2B5EF4-FFF2-40B4-BE49-F238E27FC236}">
                <a16:creationId xmlns:a16="http://schemas.microsoft.com/office/drawing/2014/main" id="{1E3F74FA-C916-16F1-2EF5-8BE77B8F8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177" y="4578447"/>
            <a:ext cx="326695" cy="53542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8B7060D-4AF0-9CD2-07E0-407D6540164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21" y="2682878"/>
            <a:ext cx="1085886" cy="68444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FE17C2E-1C00-AF58-2F0D-128F90FD1F20}"/>
              </a:ext>
            </a:extLst>
          </p:cNvPr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5" y="3564714"/>
            <a:ext cx="664215" cy="607327"/>
          </a:xfrm>
          <a:prstGeom prst="rect">
            <a:avLst/>
          </a:prstGeom>
        </p:spPr>
      </p:pic>
      <p:pic>
        <p:nvPicPr>
          <p:cNvPr id="25" name="Image 24" descr="humidity icon for your website, mobile, presentation, and ...">
            <a:extLst>
              <a:ext uri="{FF2B5EF4-FFF2-40B4-BE49-F238E27FC236}">
                <a16:creationId xmlns:a16="http://schemas.microsoft.com/office/drawing/2014/main" id="{4548ED12-1810-ACBA-E895-5A8F30C6B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974" y="2918121"/>
            <a:ext cx="287340" cy="287742"/>
          </a:xfrm>
          <a:prstGeom prst="rect">
            <a:avLst/>
          </a:prstGeom>
        </p:spPr>
      </p:pic>
      <p:pic>
        <p:nvPicPr>
          <p:cNvPr id="26" name="Image 25" descr="Thermometer Icon Sign Temperature Logo Symbol Black and White Graphic  Illustration Instant Digital Download File SVG PNG EPS jpeg ai Vector">
            <a:extLst>
              <a:ext uri="{FF2B5EF4-FFF2-40B4-BE49-F238E27FC236}">
                <a16:creationId xmlns:a16="http://schemas.microsoft.com/office/drawing/2014/main" id="{4BD841BD-4C2B-C33F-FA93-F2965BB73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577" y="2893406"/>
            <a:ext cx="366532" cy="366937"/>
          </a:xfrm>
          <a:prstGeom prst="rect">
            <a:avLst/>
          </a:prstGeom>
        </p:spPr>
      </p:pic>
      <p:pic>
        <p:nvPicPr>
          <p:cNvPr id="27" name="Image 26" descr="co2 vector icon, logo on white background">
            <a:extLst>
              <a:ext uri="{FF2B5EF4-FFF2-40B4-BE49-F238E27FC236}">
                <a16:creationId xmlns:a16="http://schemas.microsoft.com/office/drawing/2014/main" id="{331B7C6C-436D-BC84-878F-9899F9F63F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91" t="21569" r="12121" b="26470"/>
          <a:stretch/>
        </p:blipFill>
        <p:spPr>
          <a:xfrm>
            <a:off x="4069168" y="3593420"/>
            <a:ext cx="402620" cy="264677"/>
          </a:xfrm>
          <a:prstGeom prst="rect">
            <a:avLst/>
          </a:prstGeom>
        </p:spPr>
      </p:pic>
      <p:pic>
        <p:nvPicPr>
          <p:cNvPr id="28" name="Image 27" descr="particules dans une goutte d'eau. création de logo scientifique du symbole  de particules connectées dans les gouttes d'eau. 18838686 Art vectoriel  chez Vecteezy">
            <a:extLst>
              <a:ext uri="{FF2B5EF4-FFF2-40B4-BE49-F238E27FC236}">
                <a16:creationId xmlns:a16="http://schemas.microsoft.com/office/drawing/2014/main" id="{6764FE0F-9D79-C48E-19F9-DABDB1AC54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7089" t="33177" r="35681" b="42523"/>
          <a:stretch/>
        </p:blipFill>
        <p:spPr>
          <a:xfrm>
            <a:off x="4746889" y="3651938"/>
            <a:ext cx="230111" cy="211832"/>
          </a:xfrm>
          <a:prstGeom prst="rect">
            <a:avLst/>
          </a:prstGeom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B0A8F29-9DD7-364E-FD21-AA998FEAC158}"/>
              </a:ext>
            </a:extLst>
          </p:cNvPr>
          <p:cNvCxnSpPr>
            <a:cxnSpLocks/>
          </p:cNvCxnSpPr>
          <p:nvPr/>
        </p:nvCxnSpPr>
        <p:spPr>
          <a:xfrm>
            <a:off x="1155899" y="2675134"/>
            <a:ext cx="862263" cy="606839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6BB0299-5831-3119-DF41-ABF34A910546}"/>
              </a:ext>
            </a:extLst>
          </p:cNvPr>
          <p:cNvCxnSpPr>
            <a:cxnSpLocks/>
          </p:cNvCxnSpPr>
          <p:nvPr/>
        </p:nvCxnSpPr>
        <p:spPr>
          <a:xfrm flipV="1">
            <a:off x="1134507" y="2678479"/>
            <a:ext cx="804113" cy="59287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batterie&#10;&#10;Le contenu généré par l’IA peut être incorrect.">
            <a:extLst>
              <a:ext uri="{FF2B5EF4-FFF2-40B4-BE49-F238E27FC236}">
                <a16:creationId xmlns:a16="http://schemas.microsoft.com/office/drawing/2014/main" id="{C1493048-306B-FFB0-7177-39F2847715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0041" y="3104294"/>
            <a:ext cx="1360445" cy="722212"/>
          </a:xfrm>
          <a:prstGeom prst="rect">
            <a:avLst/>
          </a:prstGeom>
        </p:spPr>
      </p:pic>
      <p:sp>
        <p:nvSpPr>
          <p:cNvPr id="21" name="Espace réservé du pied de page 3">
            <a:extLst>
              <a:ext uri="{FF2B5EF4-FFF2-40B4-BE49-F238E27FC236}">
                <a16:creationId xmlns:a16="http://schemas.microsoft.com/office/drawing/2014/main" id="{B25046C7-ECA1-F2F4-23F0-CACD724C79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C56E6BED-E430-8535-D050-ABB696BFA5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CA4DDC7-EA53-FCA0-61F7-00BAE01EE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8509" y="2496575"/>
            <a:ext cx="4571844" cy="1225021"/>
          </a:xfrm>
        </p:spPr>
        <p:txBody>
          <a:bodyPr>
            <a:normAutofit fontScale="90000"/>
          </a:bodyPr>
          <a:lstStyle/>
          <a:p>
            <a:r>
              <a:rPr lang="fr-FR" sz="4800" b="1" dirty="0"/>
              <a:t>Application Android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268DCF-A35F-56EB-16F3-BE1E177D9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88A398E2-FD27-5C37-6881-671E63952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</p:spTree>
    <p:extLst>
      <p:ext uri="{BB962C8B-B14F-4D97-AF65-F5344CB8AC3E}">
        <p14:creationId xmlns:p14="http://schemas.microsoft.com/office/powerpoint/2010/main" val="3192718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11CC-A09F-BABE-E9BD-F3043C82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C6F8F0-96B8-997A-CE4E-FAAF0A1E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792" y="905492"/>
            <a:ext cx="6243412" cy="4400280"/>
          </a:xfrm>
        </p:spPr>
        <p:txBody>
          <a:bodyPr>
            <a:normAutofit/>
          </a:bodyPr>
          <a:lstStyle/>
          <a:p>
            <a:r>
              <a:rPr lang="fr-FR" b="0" dirty="0"/>
              <a:t>L'Application Mobile SmartVentilation</a:t>
            </a:r>
          </a:p>
          <a:p>
            <a:r>
              <a:rPr lang="fr-FR" b="0" dirty="0"/>
              <a:t>Rôle central : Interface de pilotage entre l'utilisateur et la fenêtre.</a:t>
            </a:r>
          </a:p>
          <a:p>
            <a:r>
              <a:rPr lang="fr-FR" b="0" dirty="0"/>
              <a:t>Technologie : Développée sous Android Studio avec connexion Bluetooth Low Energy (BLE)</a:t>
            </a:r>
          </a:p>
          <a:p>
            <a:r>
              <a:rPr lang="fr-FR" b="0" dirty="0"/>
              <a:t>Mode Manuel : L'utilisateur commande l'ouverture/fermeture d'un simple clic sur son smartphone.</a:t>
            </a:r>
          </a:p>
          <a:p>
            <a:pPr marL="0" indent="0">
              <a:buNone/>
            </a:pPr>
            <a:endParaRPr lang="fr-FR" b="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F8C72F-AD89-A972-3A7A-FD4FF971C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D09A42A-D392-36B7-8F40-E9909EB1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solidFill>
                  <a:srgbClr val="595959"/>
                </a:solidFill>
                <a:latin typeface="Metropolis"/>
              </a:rPr>
              <a:t>Application Android</a:t>
            </a:r>
          </a:p>
        </p:txBody>
      </p:sp>
      <p:pic>
        <p:nvPicPr>
          <p:cNvPr id="16" name="Image 15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648CE720-9D2C-0AEA-3CC3-C1A2C64A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" y="913282"/>
            <a:ext cx="2243370" cy="4633047"/>
          </a:xfrm>
          <a:prstGeom prst="rect">
            <a:avLst/>
          </a:prstGeom>
        </p:spPr>
      </p:pic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FB2EEBDF-C81A-85FF-8DC9-89A9B2601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4" name="Image 3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BAA6E270-6471-E609-09D8-F7F489426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7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11CC-A09F-BABE-E9BD-F3043C82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2D682E06-AEDB-D64C-1148-84B279A19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" y="900005"/>
            <a:ext cx="4195625" cy="44678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Caractéristiques clés :</a:t>
            </a:r>
          </a:p>
          <a:p>
            <a:r>
              <a:rPr lang="fr-FR" b="0" dirty="0"/>
              <a:t>Affichage en temps réel : Visualisation de l'indice de qualité de l'air (IAQ).</a:t>
            </a:r>
          </a:p>
          <a:p>
            <a:r>
              <a:rPr lang="fr-FR" b="0" dirty="0"/>
              <a:t>Réactivité : Communication instantanée avec le microcontrôleur nRF52832.</a:t>
            </a:r>
          </a:p>
          <a:p>
            <a:r>
              <a:rPr lang="fr-FR" b="0" dirty="0"/>
              <a:t>Interface intuitive : Design épuré pour une prise en main immédiate.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F8C72F-AD89-A972-3A7A-FD4FF971C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D09A42A-D392-36B7-8F40-E9909EB1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>
                <a:solidFill>
                  <a:srgbClr val="595959"/>
                </a:solidFill>
                <a:latin typeface="Metropolis"/>
              </a:rPr>
              <a:t>Application Android</a:t>
            </a:r>
            <a:endParaRPr lang="fr-FR" b="0" dirty="0">
              <a:latin typeface="Metropolis"/>
            </a:endParaRPr>
          </a:p>
        </p:txBody>
      </p:sp>
      <p:pic>
        <p:nvPicPr>
          <p:cNvPr id="23" name="Image 22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CBE6AA8A-37D6-C629-6766-50062134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822" y="860508"/>
            <a:ext cx="2243370" cy="4633047"/>
          </a:xfrm>
          <a:prstGeom prst="rect">
            <a:avLst/>
          </a:prstGeom>
        </p:spPr>
      </p:pic>
      <p:sp>
        <p:nvSpPr>
          <p:cNvPr id="24" name="Espace réservé du pied de page 3">
            <a:extLst>
              <a:ext uri="{FF2B5EF4-FFF2-40B4-BE49-F238E27FC236}">
                <a16:creationId xmlns:a16="http://schemas.microsoft.com/office/drawing/2014/main" id="{A2507166-ADBF-6FE6-95EA-4C67B245F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CB107A30-EFD6-A9D0-5758-F5B9E6EDF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60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6FEC8-CCFD-0F07-4EF6-B4A4B65B9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67262C02-3B5F-5AF0-6514-CCFB07B0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/>
          <a:lstStyle/>
          <a:p>
            <a:r>
              <a:rPr lang="fr-FR" b="0" dirty="0">
                <a:solidFill>
                  <a:srgbClr val="595959"/>
                </a:solidFill>
                <a:latin typeface="Metropolis"/>
              </a:rPr>
              <a:t>Application Android</a:t>
            </a:r>
            <a:endParaRPr lang="fr-FR" b="0" dirty="0">
              <a:latin typeface="Metropoli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6A3B18D-300E-1A33-7785-6F00BA32A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9" name="Image 8" descr="Une image contenant texte, capture d’écran, multimédia, Police&#10;&#10;Le contenu généré par l’IA peut être incorrect.">
            <a:extLst>
              <a:ext uri="{FF2B5EF4-FFF2-40B4-BE49-F238E27FC236}">
                <a16:creationId xmlns:a16="http://schemas.microsoft.com/office/drawing/2014/main" id="{F1E5FAF1-1E24-A44C-62A6-FA6CAAA1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04" y="879307"/>
            <a:ext cx="2315933" cy="4545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2963E93A-D9D1-FC5E-2110-DC1551D5A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3" y="875844"/>
            <a:ext cx="2289657" cy="4543643"/>
          </a:xfrm>
          <a:prstGeom prst="rect">
            <a:avLst/>
          </a:prstGeom>
        </p:spPr>
      </p:pic>
      <p:pic>
        <p:nvPicPr>
          <p:cNvPr id="16" name="Image 15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0B0D0DF2-A7D4-9890-2591-01D31B77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47" y="881278"/>
            <a:ext cx="2289657" cy="4538209"/>
          </a:xfrm>
          <a:prstGeom prst="rect">
            <a:avLst/>
          </a:prstGeom>
        </p:spPr>
      </p:pic>
      <p:sp>
        <p:nvSpPr>
          <p:cNvPr id="17" name="Espace réservé du pied de page 3">
            <a:extLst>
              <a:ext uri="{FF2B5EF4-FFF2-40B4-BE49-F238E27FC236}">
                <a16:creationId xmlns:a16="http://schemas.microsoft.com/office/drawing/2014/main" id="{2770C9DE-4F66-6BC5-B9B7-9D2A7EDAFB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A6FE70AE-38B6-BC14-B178-4D23B7E3B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9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F7C5-5B42-CFCF-EC36-93D76A82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0CC88B6-400D-C7A0-047D-70027158B9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27EA11-8DDF-C037-77AE-E86220B60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F3F26C-BED4-22A6-977B-2EAC5956285F}"/>
              </a:ext>
            </a:extLst>
          </p:cNvPr>
          <p:cNvSpPr txBox="1"/>
          <p:nvPr/>
        </p:nvSpPr>
        <p:spPr>
          <a:xfrm>
            <a:off x="3203848" y="2353444"/>
            <a:ext cx="352462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tropolis"/>
                <a:ea typeface="+mn-lt"/>
                <a:cs typeface="+mn-lt"/>
              </a:rPr>
              <a:t>La gestion</a:t>
            </a:r>
            <a:endParaRPr lang="fr-FR" sz="4800" dirty="0">
              <a:solidFill>
                <a:schemeClr val="bg1"/>
              </a:solidFill>
              <a:latin typeface="Metropolis"/>
              <a:ea typeface="+mn-lt"/>
              <a:cs typeface="+mn-lt"/>
            </a:endParaRPr>
          </a:p>
          <a:p>
            <a:r>
              <a:rPr lang="fr-FR" sz="4800" b="1" dirty="0">
                <a:solidFill>
                  <a:schemeClr val="bg1"/>
                </a:solidFill>
                <a:latin typeface="Metropolis"/>
                <a:ea typeface="+mn-lt"/>
                <a:cs typeface="+mn-lt"/>
              </a:rPr>
              <a:t>du projet</a:t>
            </a:r>
            <a:endParaRPr lang="fr-FR" sz="4800" dirty="0">
              <a:solidFill>
                <a:schemeClr val="bg1"/>
              </a:solidFill>
              <a:latin typeface="Metropolis"/>
              <a:ea typeface="+mn-lt"/>
              <a:cs typeface="+mn-lt"/>
            </a:endParaRPr>
          </a:p>
          <a:p>
            <a:endParaRPr lang="fr-FR" sz="48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531F0A-36BD-1E00-F666-19985CBA9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</p:spTree>
    <p:extLst>
      <p:ext uri="{BB962C8B-B14F-4D97-AF65-F5344CB8AC3E}">
        <p14:creationId xmlns:p14="http://schemas.microsoft.com/office/powerpoint/2010/main" val="71906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9E2A5E-5B0D-981E-A9B8-E8A058E5DDC6}"/>
              </a:ext>
            </a:extLst>
          </p:cNvPr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tropolis" panose="00000500000000000000" pitchFamily="50" charset="0"/>
              </a:rPr>
              <a:t>Le projet</a:t>
            </a:r>
            <a:endParaRPr lang="fr-FR" dirty="0">
              <a:latin typeface="Metropolis" panose="00000500000000000000" pitchFamily="50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0C2DFB-399D-099F-8E79-9DA320468E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704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BE8EE-4539-3271-0608-2462379C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E63A21-2A91-549A-8EF0-3BAC75F12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A350CA6-DE77-8AFD-E64D-92F4899E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Metropolis"/>
              </a:rPr>
              <a:t>La gestion du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57DA7F-9B4D-141A-7491-EA9ACD802853}"/>
              </a:ext>
            </a:extLst>
          </p:cNvPr>
          <p:cNvSpPr txBox="1"/>
          <p:nvPr/>
        </p:nvSpPr>
        <p:spPr>
          <a:xfrm>
            <a:off x="90079" y="900788"/>
            <a:ext cx="56449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 dirty="0">
                <a:latin typeface="Metropolis"/>
                <a:ea typeface="+mn-lt"/>
                <a:cs typeface="+mn-lt"/>
              </a:rPr>
              <a:t>Planning prévisionnel VS Planning effectif</a:t>
            </a:r>
            <a:r>
              <a:rPr lang="fr-FR" dirty="0">
                <a:latin typeface="Metropolis"/>
                <a:ea typeface="+mn-lt"/>
                <a:cs typeface="+mn-lt"/>
              </a:rPr>
              <a:t> :</a:t>
            </a:r>
            <a:endParaRPr lang="fr-FR" dirty="0">
              <a:latin typeface="Metropolis"/>
            </a:endParaRPr>
          </a:p>
        </p:txBody>
      </p:sp>
      <p:pic>
        <p:nvPicPr>
          <p:cNvPr id="4" name="Image 3" descr="Une image contenant texte, capture d’écran, carré, diagramme&#10;&#10;Le contenu généré par l’IA peut être incorrect.">
            <a:extLst>
              <a:ext uri="{FF2B5EF4-FFF2-40B4-BE49-F238E27FC236}">
                <a16:creationId xmlns:a16="http://schemas.microsoft.com/office/drawing/2014/main" id="{C61709CA-6930-49A2-C110-790E5091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20963"/>
            <a:ext cx="6392947" cy="3721749"/>
          </a:xfrm>
          <a:prstGeom prst="rect">
            <a:avLst/>
          </a:prstGeom>
        </p:spPr>
      </p:pic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CAF88ED7-054F-5C96-F915-570A3A158B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C066A801-5C26-3F4E-83EB-B4F741BEF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9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59BF9-E14F-85CD-5E4F-C0AE64292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6473BE2-4D9E-4945-D16C-51A793ACA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D4ED526-0C9F-E43E-5C0C-DBF5BECC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Metropolis"/>
              </a:rPr>
              <a:t>La gestion du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41DE2E-9D47-8E9D-D9A4-E906A54A498D}"/>
              </a:ext>
            </a:extLst>
          </p:cNvPr>
          <p:cNvSpPr txBox="1"/>
          <p:nvPr/>
        </p:nvSpPr>
        <p:spPr>
          <a:xfrm>
            <a:off x="90079" y="900788"/>
            <a:ext cx="56449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 dirty="0">
                <a:latin typeface="Metropolis"/>
                <a:ea typeface="+mn-lt"/>
                <a:cs typeface="+mn-lt"/>
              </a:rPr>
              <a:t>Planning prévisionnel VS Planning effectif</a:t>
            </a:r>
            <a:r>
              <a:rPr lang="fr-FR" dirty="0">
                <a:latin typeface="Metropolis"/>
                <a:ea typeface="+mn-lt"/>
                <a:cs typeface="+mn-lt"/>
              </a:rPr>
              <a:t> :</a:t>
            </a:r>
            <a:endParaRPr lang="fr-FR" dirty="0">
              <a:latin typeface="Metropolis"/>
            </a:endParaRPr>
          </a:p>
        </p:txBody>
      </p:sp>
      <p:pic>
        <p:nvPicPr>
          <p:cNvPr id="3" name="Image 2" descr="Une image contenant texte, capture d’écran, Caractère coloré, carré&#10;&#10;Le contenu généré par l’IA peut être incorrect.">
            <a:extLst>
              <a:ext uri="{FF2B5EF4-FFF2-40B4-BE49-F238E27FC236}">
                <a16:creationId xmlns:a16="http://schemas.microsoft.com/office/drawing/2014/main" id="{D60885D3-4CBE-FAE9-6051-3CF827E4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02" y="1270120"/>
            <a:ext cx="5188309" cy="4107661"/>
          </a:xfrm>
          <a:prstGeom prst="rect">
            <a:avLst/>
          </a:prstGeom>
        </p:spPr>
      </p:pic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15D15964-6C14-72C0-E90B-85E669A92B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5" name="Image 4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108C62CD-2369-BE98-FAC6-D0FA3EC7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53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2A7B4-CEB4-4362-DAE5-6DA59E7E8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6790AD-F7A7-DA3F-8C49-66FE0E40E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AB071271-6745-5140-17BD-23ABC285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Metropolis"/>
              </a:rPr>
              <a:t>La gestion du projet</a:t>
            </a:r>
          </a:p>
        </p:txBody>
      </p:sp>
      <p:pic>
        <p:nvPicPr>
          <p:cNvPr id="3" name="Image 2" descr="Une image contenant cercle, Graphique, symbole, clipart&#10;&#10;Description générée automatiquement">
            <a:extLst>
              <a:ext uri="{FF2B5EF4-FFF2-40B4-BE49-F238E27FC236}">
                <a16:creationId xmlns:a16="http://schemas.microsoft.com/office/drawing/2014/main" id="{494E9CB9-E8CF-01D8-778F-B6C7C3837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24" y="2221955"/>
            <a:ext cx="1284501" cy="128365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6810FF-8FC3-B72B-C9A2-17539A0E2B8E}"/>
              </a:ext>
            </a:extLst>
          </p:cNvPr>
          <p:cNvSpPr txBox="1"/>
          <p:nvPr/>
        </p:nvSpPr>
        <p:spPr>
          <a:xfrm>
            <a:off x="3172184" y="3830053"/>
            <a:ext cx="27173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Metropolis"/>
                <a:cs typeface="Calibri"/>
              </a:rPr>
              <a:t>Délai des commandes</a:t>
            </a:r>
            <a:r>
              <a:rPr lang="fr-FR">
                <a:cs typeface="Calibri"/>
              </a:rPr>
              <a:t> 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0D0028-7A52-370F-B991-1F6BBBFA3709}"/>
              </a:ext>
            </a:extLst>
          </p:cNvPr>
          <p:cNvSpPr txBox="1"/>
          <p:nvPr/>
        </p:nvSpPr>
        <p:spPr>
          <a:xfrm>
            <a:off x="7176554" y="3753283"/>
            <a:ext cx="1831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Metropolis"/>
                <a:cs typeface="Calibri"/>
              </a:rPr>
              <a:t>Composants</a:t>
            </a:r>
            <a:endParaRPr lang="fr-FR">
              <a:latin typeface="Metropolis"/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784D356-6DA0-4B48-9696-528C098C4608}"/>
              </a:ext>
            </a:extLst>
          </p:cNvPr>
          <p:cNvSpPr txBox="1"/>
          <p:nvPr/>
        </p:nvSpPr>
        <p:spPr>
          <a:xfrm>
            <a:off x="266472" y="3691554"/>
            <a:ext cx="18015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latin typeface="Metropolis"/>
                <a:cs typeface="Calibri"/>
              </a:rPr>
              <a:t>Communication BLE</a:t>
            </a:r>
          </a:p>
        </p:txBody>
      </p:sp>
      <p:pic>
        <p:nvPicPr>
          <p:cNvPr id="15" name="Image 14" descr="Une image contenant capture d’écran, Graphique, clipart, conception&#10;&#10;Description générée automatiquement">
            <a:extLst>
              <a:ext uri="{FF2B5EF4-FFF2-40B4-BE49-F238E27FC236}">
                <a16:creationId xmlns:a16="http://schemas.microsoft.com/office/drawing/2014/main" id="{9E91EFDC-9F52-0015-58E9-61EF9A89C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697" y="2029449"/>
            <a:ext cx="1471546" cy="1472002"/>
          </a:xfrm>
          <a:prstGeom prst="rect">
            <a:avLst/>
          </a:prstGeom>
        </p:spPr>
      </p:pic>
      <p:pic>
        <p:nvPicPr>
          <p:cNvPr id="17" name="Image 16" descr="Une image contenant horloge, cercle, symbole, Police&#10;&#10;Description générée automatiquement">
            <a:extLst>
              <a:ext uri="{FF2B5EF4-FFF2-40B4-BE49-F238E27FC236}">
                <a16:creationId xmlns:a16="http://schemas.microsoft.com/office/drawing/2014/main" id="{5904B77A-C80C-4AE0-DF55-8DE45D47C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159" y="2127304"/>
            <a:ext cx="1513429" cy="151738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859B126-61A1-BAA7-4497-14A85047F937}"/>
              </a:ext>
            </a:extLst>
          </p:cNvPr>
          <p:cNvSpPr txBox="1"/>
          <p:nvPr/>
        </p:nvSpPr>
        <p:spPr>
          <a:xfrm>
            <a:off x="90079" y="900788"/>
            <a:ext cx="56449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 dirty="0">
                <a:latin typeface="Metropolis"/>
                <a:ea typeface="+mn-lt"/>
                <a:cs typeface="+mn-lt"/>
              </a:rPr>
              <a:t>Problèmes rencontrés :</a:t>
            </a:r>
            <a:endParaRPr lang="fr-FR" dirty="0">
              <a:latin typeface="Metropolis"/>
            </a:endParaRPr>
          </a:p>
        </p:txBody>
      </p:sp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10B4ECB9-0A27-D055-81AC-6648889512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5" name="Image 4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1F61B6C4-AFDD-35D4-0138-94E7CF512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8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8BA41-B849-0EDA-6FD4-90DFB8E9D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FC5268-0715-ABD2-A7F3-9D93F69CE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ACADF8A4-42D3-5EB3-BCB4-88957A80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Metropolis"/>
              </a:rPr>
              <a:t>La gestion du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F4B8DF-80B5-B727-0C69-8969046175EE}"/>
              </a:ext>
            </a:extLst>
          </p:cNvPr>
          <p:cNvSpPr txBox="1"/>
          <p:nvPr/>
        </p:nvSpPr>
        <p:spPr>
          <a:xfrm>
            <a:off x="90079" y="900788"/>
            <a:ext cx="56449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 dirty="0">
                <a:ea typeface="+mn-lt"/>
                <a:cs typeface="+mn-lt"/>
              </a:rPr>
              <a:t>Les améliorations</a:t>
            </a:r>
            <a:r>
              <a:rPr lang="fr-FR" dirty="0">
                <a:ea typeface="+mn-lt"/>
                <a:cs typeface="+mn-lt"/>
              </a:rPr>
              <a:t> :</a:t>
            </a:r>
            <a:endParaRPr lang="fr-FR" dirty="0"/>
          </a:p>
        </p:txBody>
      </p:sp>
      <p:pic>
        <p:nvPicPr>
          <p:cNvPr id="3" name="Image 2" descr="Une image contenant clipart, Graphique, graphisme, conception&#10;&#10;Description générée automatiquement">
            <a:extLst>
              <a:ext uri="{FF2B5EF4-FFF2-40B4-BE49-F238E27FC236}">
                <a16:creationId xmlns:a16="http://schemas.microsoft.com/office/drawing/2014/main" id="{A4E83CE6-B9C9-EF0E-620E-2D7CEB18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41" y="1369930"/>
            <a:ext cx="843827" cy="8232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E82FFAC-6359-598A-ABFE-23875EF76B86}"/>
              </a:ext>
            </a:extLst>
          </p:cNvPr>
          <p:cNvSpPr txBox="1"/>
          <p:nvPr/>
        </p:nvSpPr>
        <p:spPr>
          <a:xfrm>
            <a:off x="1276767" y="1241086"/>
            <a:ext cx="79119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Calibri"/>
                <a:cs typeface="Calibri"/>
              </a:rPr>
              <a:t>Matériel et sécurité :</a:t>
            </a:r>
          </a:p>
          <a:p>
            <a:pPr marL="285750" indent="-285750">
              <a:buFont typeface="Calibri"/>
              <a:buChar char="-"/>
            </a:pPr>
            <a:r>
              <a:rPr lang="fr-FR" b="1" dirty="0"/>
              <a:t>Capteur CO₂ dédié (NDIR) :</a:t>
            </a:r>
            <a:r>
              <a:rPr lang="fr-FR" dirty="0"/>
              <a:t>Précision accrue de la qualité de l'air.</a:t>
            </a:r>
            <a:endParaRPr lang="fr-FR" dirty="0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fr-FR" b="1" dirty="0"/>
              <a:t>Détecteur de fumée autonome :</a:t>
            </a:r>
            <a:r>
              <a:rPr lang="fr-FR" dirty="0"/>
              <a:t>Automatisation des protocoles de sécurité incendie.</a:t>
            </a:r>
            <a:endParaRPr lang="fr-FR" dirty="0">
              <a:ea typeface="Calibri"/>
              <a:cs typeface="Calibr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71C85B-4876-8F20-4A8B-ACAE3440FC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9468"/>
            <a:ext cx="864096" cy="86409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A735CA1-D054-6F00-BCD7-72B9EBBC0DFD}"/>
              </a:ext>
            </a:extLst>
          </p:cNvPr>
          <p:cNvSpPr txBox="1"/>
          <p:nvPr/>
        </p:nvSpPr>
        <p:spPr>
          <a:xfrm>
            <a:off x="1232078" y="2425452"/>
            <a:ext cx="79119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Calibri"/>
                <a:cs typeface="Calibri"/>
              </a:rPr>
              <a:t>Autonomie et Connectivité:</a:t>
            </a:r>
          </a:p>
          <a:p>
            <a:pPr marL="285750" indent="-285750">
              <a:buFont typeface="Calibri"/>
              <a:buChar char="-"/>
            </a:pPr>
            <a:r>
              <a:rPr lang="fr-FR" b="1" dirty="0"/>
              <a:t>Passerelle Wi-Fi (Gateway) :</a:t>
            </a:r>
            <a:r>
              <a:rPr lang="fr-FR" dirty="0"/>
              <a:t> Pour permettre l'historisation des données sur le Cloud et le suivi à long terme via une interface web.</a:t>
            </a:r>
            <a:endParaRPr lang="fr-FR" dirty="0">
              <a:ea typeface="Calibri"/>
              <a:cs typeface="Calibri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47B7954-1405-F3E6-007E-4759E7DE1A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93604"/>
            <a:ext cx="643306" cy="6433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595CD2A-D1A8-690C-E3DC-D39B1E83C670}"/>
              </a:ext>
            </a:extLst>
          </p:cNvPr>
          <p:cNvSpPr txBox="1"/>
          <p:nvPr/>
        </p:nvSpPr>
        <p:spPr>
          <a:xfrm>
            <a:off x="1284779" y="3742321"/>
            <a:ext cx="79119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Calibri"/>
                <a:cs typeface="Calibri"/>
              </a:rPr>
              <a:t>Contrôle de plusieurs fenêtres:</a:t>
            </a:r>
          </a:p>
          <a:p>
            <a:pPr marL="285750" indent="-285750">
              <a:buFont typeface="Calibri"/>
              <a:buChar char="-"/>
            </a:pPr>
            <a:r>
              <a:rPr lang="fr-FR" dirty="0">
                <a:ea typeface="Calibri"/>
                <a:cs typeface="Calibri"/>
              </a:rPr>
              <a:t>Intégration de plusieurs Actionneur contrôlés par un capteur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30919AB-28FB-6AED-B6B9-2E1019F0439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29708"/>
            <a:ext cx="792088" cy="79208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BAF143C-2E2B-2EB9-E835-70B931BDD74F}"/>
              </a:ext>
            </a:extLst>
          </p:cNvPr>
          <p:cNvSpPr txBox="1"/>
          <p:nvPr/>
        </p:nvSpPr>
        <p:spPr>
          <a:xfrm>
            <a:off x="1232078" y="4657700"/>
            <a:ext cx="79119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Calibri"/>
                <a:cs typeface="Calibri"/>
              </a:rPr>
              <a:t>Utilisation de la communication ESB:</a:t>
            </a:r>
          </a:p>
          <a:p>
            <a:r>
              <a:rPr lang="fr-FR" dirty="0">
                <a:ea typeface="Calibri"/>
                <a:cs typeface="Calibri"/>
              </a:rPr>
              <a:t>-</a:t>
            </a:r>
            <a:r>
              <a:rPr lang="fr-FR" dirty="0"/>
              <a:t>ESB assure une communication radio </a:t>
            </a:r>
            <a:r>
              <a:rPr lang="fr-FR" dirty="0" err="1"/>
              <a:t>bi-directionnelle</a:t>
            </a:r>
            <a:r>
              <a:rPr lang="fr-FR" dirty="0"/>
              <a:t> à faible consommation d'énergie ; son implémentation est compacte et facile à utiliser.</a:t>
            </a:r>
            <a:endParaRPr lang="fr-FR" dirty="0">
              <a:ea typeface="Calibri"/>
              <a:cs typeface="Calibri"/>
            </a:endParaRPr>
          </a:p>
        </p:txBody>
      </p:sp>
      <p:sp>
        <p:nvSpPr>
          <p:cNvPr id="15" name="Espace réservé du pied de page 3">
            <a:extLst>
              <a:ext uri="{FF2B5EF4-FFF2-40B4-BE49-F238E27FC236}">
                <a16:creationId xmlns:a16="http://schemas.microsoft.com/office/drawing/2014/main" id="{01293D01-1A2C-27DC-75BA-09DD7C6ABA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5" name="Image 4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D7D8880B-FD0D-D803-4503-FF075D6E5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53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88BED-FED9-B44E-C881-0A10681FB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799C5C9-ADA4-3C2F-D2D3-FE6E4699F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B3651F29-7073-10CC-B9D9-6214570E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latin typeface="Roboto Bk"/>
              </a:rPr>
              <a:t>La gestion du projet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E4BA26-0454-0355-7EE0-288C01796A98}"/>
              </a:ext>
            </a:extLst>
          </p:cNvPr>
          <p:cNvSpPr txBox="1"/>
          <p:nvPr/>
        </p:nvSpPr>
        <p:spPr>
          <a:xfrm>
            <a:off x="90079" y="900788"/>
            <a:ext cx="56449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 dirty="0">
                <a:ea typeface="+mn-lt"/>
                <a:cs typeface="+mn-lt"/>
              </a:rPr>
              <a:t>Le coût global du projet</a:t>
            </a:r>
            <a:r>
              <a:rPr lang="fr-FR" dirty="0">
                <a:ea typeface="+mn-lt"/>
                <a:cs typeface="+mn-lt"/>
              </a:rPr>
              <a:t> :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C578D9A-E2E2-1653-11FE-8FD6AE4F80F8}"/>
              </a:ext>
            </a:extLst>
          </p:cNvPr>
          <p:cNvSpPr txBox="1"/>
          <p:nvPr/>
        </p:nvSpPr>
        <p:spPr>
          <a:xfrm>
            <a:off x="2987824" y="1618164"/>
            <a:ext cx="301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ea typeface="Calibri"/>
                <a:cs typeface="Calibri"/>
              </a:rPr>
              <a:t>Conception et réalisation</a:t>
            </a:r>
            <a:endParaRPr lang="fr-FR" dirty="0"/>
          </a:p>
        </p:txBody>
      </p:sp>
      <p:sp>
        <p:nvSpPr>
          <p:cNvPr id="13" name="Espace réservé du pied de page 3">
            <a:extLst>
              <a:ext uri="{FF2B5EF4-FFF2-40B4-BE49-F238E27FC236}">
                <a16:creationId xmlns:a16="http://schemas.microsoft.com/office/drawing/2014/main" id="{D230A72E-479D-CE8C-8F30-BBC6A607D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5" name="Image 4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D75A5B6B-DB00-3BEA-F353-28366959A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  <p:pic>
        <p:nvPicPr>
          <p:cNvPr id="10" name="Image 9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5C2CAACC-9AF9-677D-DC8E-924623431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460" y="2148482"/>
            <a:ext cx="4237087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8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91FB4-B6F8-64FD-DCF0-9AE9526BC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29B7148-6093-5640-6887-4470A143C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864F57-9F05-DB00-39E9-DCD238159A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E1F4B6C-968A-4948-7766-28016A8B5881}"/>
              </a:ext>
            </a:extLst>
          </p:cNvPr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La conclusion</a:t>
            </a: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8AE34E02-71B4-85F2-0A90-F0AFE41EC4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</p:spTree>
    <p:extLst>
      <p:ext uri="{BB962C8B-B14F-4D97-AF65-F5344CB8AC3E}">
        <p14:creationId xmlns:p14="http://schemas.microsoft.com/office/powerpoint/2010/main" val="1704662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66DF-ED7D-C3AA-1F78-154AD092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C9E0C4-7FBA-647E-6DD2-AE0DCA27F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8384" y="5493556"/>
            <a:ext cx="1115616" cy="2214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F97E3E2-7804-458A-A449-F6C55857A70C}" type="slidenum">
              <a:rPr lang="fr-FR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fr-FR" sz="90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7B6ACE3-11BF-C4A8-BB9E-ABA93349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Conclusion</a:t>
            </a:r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EB292493-7127-8782-A056-98E435CB85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900" kern="1200" dirty="0">
                <a:latin typeface="Roboto Bk"/>
                <a:ea typeface="+mn-ea"/>
                <a:cs typeface="+mn-cs"/>
              </a:rPr>
              <a:t>PFE 2025 - Projet SmartVentilation</a:t>
            </a:r>
          </a:p>
        </p:txBody>
      </p:sp>
      <p:graphicFrame>
        <p:nvGraphicFramePr>
          <p:cNvPr id="10" name="ZoneTexte 3">
            <a:extLst>
              <a:ext uri="{FF2B5EF4-FFF2-40B4-BE49-F238E27FC236}">
                <a16:creationId xmlns:a16="http://schemas.microsoft.com/office/drawing/2014/main" id="{544C2F59-0B71-A071-3C1C-2156D6043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0586923"/>
              </p:ext>
            </p:extLst>
          </p:nvPr>
        </p:nvGraphicFramePr>
        <p:xfrm>
          <a:off x="611560" y="1333500"/>
          <a:ext cx="8352928" cy="377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4141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628CD-D895-9911-4C85-575D09686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FD80383-313E-EC16-E500-25D0EFEC87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E36AB8-A438-3139-A132-21C9CC1784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F2CE9E-1E01-4EAC-D6DF-66E7C301A996}"/>
              </a:ext>
            </a:extLst>
          </p:cNvPr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Démonstration</a:t>
            </a:r>
            <a:endParaRPr lang="fr-FR" sz="48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7A9A944B-6E85-FA45-4997-C9E5AD0D51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</p:spTree>
    <p:extLst>
      <p:ext uri="{BB962C8B-B14F-4D97-AF65-F5344CB8AC3E}">
        <p14:creationId xmlns:p14="http://schemas.microsoft.com/office/powerpoint/2010/main" val="3740814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633BD48-B896-A955-6EE3-F6E8F8C775F0}"/>
              </a:ext>
            </a:extLst>
          </p:cNvPr>
          <p:cNvSpPr txBox="1"/>
          <p:nvPr/>
        </p:nvSpPr>
        <p:spPr>
          <a:xfrm>
            <a:off x="3203848" y="2353444"/>
            <a:ext cx="489654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Merci de votre attention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8FBA4E-FBB1-7EAA-130A-F1421AD67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3FABFC-15BE-ED1D-0D30-A3C22179EE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</p:spTree>
    <p:extLst>
      <p:ext uri="{BB962C8B-B14F-4D97-AF65-F5344CB8AC3E}">
        <p14:creationId xmlns:p14="http://schemas.microsoft.com/office/powerpoint/2010/main" val="8102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106F-BD75-94E4-ABC1-E4B6D19FE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32BB821-D20A-4F13-0C8A-05DC3D6D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>
            <a:normAutofit/>
          </a:bodyPr>
          <a:lstStyle/>
          <a:p>
            <a:r>
              <a:rPr lang="fr-FR" dirty="0">
                <a:latin typeface="Metropolis"/>
                <a:cs typeface="Calibri"/>
              </a:rPr>
              <a:t>Présentation du général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4945DA-85FC-54A1-581A-8DB0F453C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99AF15-265D-77A6-558C-6730DAC3DE02}"/>
              </a:ext>
            </a:extLst>
          </p:cNvPr>
          <p:cNvSpPr txBox="1"/>
          <p:nvPr/>
        </p:nvSpPr>
        <p:spPr>
          <a:xfrm>
            <a:off x="90079" y="900788"/>
            <a:ext cx="56449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u="sng" dirty="0">
                <a:latin typeface="Metropolis"/>
                <a:ea typeface="Calibri"/>
                <a:cs typeface="Calibri"/>
              </a:rPr>
              <a:t>Présentation de l'équipe</a:t>
            </a:r>
            <a:r>
              <a:rPr lang="fr-FR" sz="2000" dirty="0">
                <a:latin typeface="Metropolis"/>
                <a:ea typeface="Calibri"/>
                <a:cs typeface="Calibri"/>
              </a:rPr>
              <a:t> :</a:t>
            </a:r>
            <a:endParaRPr lang="fr-FR" sz="2000" dirty="0">
              <a:latin typeface="Metropolis"/>
            </a:endParaRPr>
          </a:p>
        </p:txBody>
      </p:sp>
      <p:pic>
        <p:nvPicPr>
          <p:cNvPr id="5" name="drawing">
            <a:extLst>
              <a:ext uri="{FF2B5EF4-FFF2-40B4-BE49-F238E27FC236}">
                <a16:creationId xmlns:a16="http://schemas.microsoft.com/office/drawing/2014/main" id="{193D6098-F67C-6E2A-237D-F6568E3E9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415568"/>
            <a:ext cx="6984776" cy="3881722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188419AC-1DCA-AA63-5196-80DFCE4CA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2" name="Image 1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7C1F5864-66CF-1AC2-3188-AE30DC3BE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4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20EE-9F8E-C6D9-EB45-74EABFC1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9B259E-C786-A828-5390-E3E1C182D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8384" y="5493556"/>
            <a:ext cx="1115616" cy="2214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F97E3E2-7804-458A-A449-F6C55857A70C}" type="slidenum">
              <a:rPr lang="fr-FR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fr-FR" sz="900"/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C6928CA1-00BC-D421-B646-6AC5B00C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600"/>
              <a:t>Présentation du général du projet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405849BB-2E25-9F42-30B1-BA7D9FB45C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900" kern="1200" dirty="0">
                <a:latin typeface="Roboto Bk"/>
                <a:ea typeface="+mn-ea"/>
                <a:cs typeface="+mn-cs"/>
              </a:rPr>
              <a:t>PFE 2025 - Projet SmartVentilation</a:t>
            </a:r>
          </a:p>
        </p:txBody>
      </p:sp>
      <p:graphicFrame>
        <p:nvGraphicFramePr>
          <p:cNvPr id="27" name="ZoneTexte 11">
            <a:extLst>
              <a:ext uri="{FF2B5EF4-FFF2-40B4-BE49-F238E27FC236}">
                <a16:creationId xmlns:a16="http://schemas.microsoft.com/office/drawing/2014/main" id="{510F8903-9EB7-5DDD-D5F7-B386B71B1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982588"/>
              </p:ext>
            </p:extLst>
          </p:nvPr>
        </p:nvGraphicFramePr>
        <p:xfrm>
          <a:off x="611560" y="1333500"/>
          <a:ext cx="8352928" cy="377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9" name="Image 28" descr="Une image contenant diagramme, text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4590265-4781-F144-DEE8-BCA078C98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0422" y="4558869"/>
            <a:ext cx="788544" cy="413846"/>
          </a:xfrm>
          <a:prstGeom prst="rect">
            <a:avLst/>
          </a:prstGeom>
        </p:spPr>
      </p:pic>
      <p:pic>
        <p:nvPicPr>
          <p:cNvPr id="31" name="Image 30" descr="Une image contenant cercle, conception&#10;&#10;Le contenu généré par l’IA peut être incorrect.">
            <a:extLst>
              <a:ext uri="{FF2B5EF4-FFF2-40B4-BE49-F238E27FC236}">
                <a16:creationId xmlns:a16="http://schemas.microsoft.com/office/drawing/2014/main" id="{DF3BBADD-2C4F-CC1D-929B-9929DAE92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911" y="3773748"/>
            <a:ext cx="805601" cy="413846"/>
          </a:xfrm>
          <a:prstGeom prst="rect">
            <a:avLst/>
          </a:prstGeom>
        </p:spPr>
      </p:pic>
      <p:pic>
        <p:nvPicPr>
          <p:cNvPr id="34" name="Image 33" descr="Une image contenant diagramme, capture d’écran, conception, croquis&#10;&#10;Le contenu généré par l’IA peut être incorrect.">
            <a:extLst>
              <a:ext uri="{FF2B5EF4-FFF2-40B4-BE49-F238E27FC236}">
                <a16:creationId xmlns:a16="http://schemas.microsoft.com/office/drawing/2014/main" id="{1A48656C-0BBF-64F1-9E63-C52AC7827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409" y="2990705"/>
            <a:ext cx="571003" cy="413846"/>
          </a:xfrm>
          <a:prstGeom prst="rect">
            <a:avLst/>
          </a:prstGeom>
        </p:spPr>
      </p:pic>
      <p:pic>
        <p:nvPicPr>
          <p:cNvPr id="35" name="Image 34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753E1087-AC4B-8DBD-81F4-4F1597D50B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CB4E42-ED80-6EE6-5E6B-0C0315C3E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28384" y="5493556"/>
            <a:ext cx="1115616" cy="2214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F97E3E2-7804-458A-A449-F6C55857A70C}" type="slidenum">
              <a:rPr lang="fr-FR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fr-FR" sz="90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395EC54-1346-1A21-E4E3-74B67EB4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600"/>
              <a:t>Présentation du général du projet</a:t>
            </a: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9E3DD07-E490-4718-3B31-7F7DCCDA80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900" kern="1200" dirty="0">
                <a:latin typeface="Roboto Bk"/>
                <a:ea typeface="+mn-ea"/>
                <a:cs typeface="+mn-cs"/>
              </a:rPr>
              <a:t>PFE 2025 - Projet SmartVentilation</a:t>
            </a:r>
          </a:p>
        </p:txBody>
      </p:sp>
      <p:graphicFrame>
        <p:nvGraphicFramePr>
          <p:cNvPr id="22" name="ZoneTexte 12">
            <a:extLst>
              <a:ext uri="{FF2B5EF4-FFF2-40B4-BE49-F238E27FC236}">
                <a16:creationId xmlns:a16="http://schemas.microsoft.com/office/drawing/2014/main" id="{3E62DE2F-6F22-157F-A1DA-E2FDFE6DE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235458"/>
              </p:ext>
            </p:extLst>
          </p:nvPr>
        </p:nvGraphicFramePr>
        <p:xfrm>
          <a:off x="2483768" y="913284"/>
          <a:ext cx="648072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17F53539-4CD3-948B-8FB4-0D60FE2C4AA7}"/>
              </a:ext>
            </a:extLst>
          </p:cNvPr>
          <p:cNvSpPr txBox="1"/>
          <p:nvPr/>
        </p:nvSpPr>
        <p:spPr>
          <a:xfrm>
            <a:off x="179512" y="2209428"/>
            <a:ext cx="17334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latin typeface="Metropolis"/>
                <a:ea typeface="Calibri"/>
                <a:cs typeface="Calibri"/>
              </a:rPr>
              <a:t>Une bonne qualité de l'air intérieur est définie :</a:t>
            </a:r>
          </a:p>
        </p:txBody>
      </p:sp>
      <p:pic>
        <p:nvPicPr>
          <p:cNvPr id="18" name="Image 17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A4F20457-D418-4D04-1913-35C097796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5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25BB6-4265-627E-0CF4-67F43CBF0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996054A-9429-9B08-FF7F-F5023DBA6B1C}"/>
              </a:ext>
            </a:extLst>
          </p:cNvPr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tropolis" panose="00000500000000000000" pitchFamily="50" charset="0"/>
              </a:rPr>
              <a:t>Solution </a:t>
            </a:r>
            <a:endParaRPr lang="fr-FR" dirty="0">
              <a:latin typeface="Metropolis" panose="00000500000000000000" pitchFamily="50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28A4BD-EF00-F010-9132-A3E7492BA1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E5DA39E8-38EE-3ACD-AF1F-9A0454BC4E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</p:spTree>
    <p:extLst>
      <p:ext uri="{BB962C8B-B14F-4D97-AF65-F5344CB8AC3E}">
        <p14:creationId xmlns:p14="http://schemas.microsoft.com/office/powerpoint/2010/main" val="210288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AB841-758A-6183-1BE6-561CD735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AB2EFA7-9F37-C572-497F-B8D76BE3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4256"/>
            <a:ext cx="5688632" cy="730023"/>
          </a:xfrm>
        </p:spPr>
        <p:txBody>
          <a:bodyPr/>
          <a:lstStyle/>
          <a:p>
            <a:r>
              <a:rPr lang="fr-FR" dirty="0">
                <a:latin typeface="Metropolis" panose="00000500000000000000" pitchFamily="50" charset="0"/>
              </a:rPr>
              <a:t>Solution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8E3AE44-E92F-E769-1B11-91C88342C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B76B246-7323-1B5E-A1FE-8AA8E0CDF886}"/>
              </a:ext>
            </a:extLst>
          </p:cNvPr>
          <p:cNvSpPr/>
          <p:nvPr/>
        </p:nvSpPr>
        <p:spPr>
          <a:xfrm>
            <a:off x="3815917" y="4837720"/>
            <a:ext cx="1368152" cy="5040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dirty="0">
                <a:solidFill>
                  <a:schemeClr val="tx1"/>
                </a:solidFill>
                <a:latin typeface="Microsoft JhengHei"/>
                <a:ea typeface="Roboto"/>
              </a:rPr>
              <a:t>Capteurs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0170269-72CC-4971-9F1C-41E00D95C184}"/>
              </a:ext>
            </a:extLst>
          </p:cNvPr>
          <p:cNvSpPr/>
          <p:nvPr/>
        </p:nvSpPr>
        <p:spPr>
          <a:xfrm>
            <a:off x="128911" y="4621695"/>
            <a:ext cx="1728192" cy="7200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dirty="0">
                <a:solidFill>
                  <a:schemeClr val="tx1"/>
                </a:solidFill>
                <a:latin typeface="Microsoft JhengHei"/>
                <a:ea typeface="Roboto"/>
              </a:rPr>
              <a:t>Actionneur de fenêtre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045028C-CF55-77E0-BFFA-87BF6F3FC9F8}"/>
              </a:ext>
            </a:extLst>
          </p:cNvPr>
          <p:cNvSpPr/>
          <p:nvPr/>
        </p:nvSpPr>
        <p:spPr>
          <a:xfrm>
            <a:off x="7142883" y="4718858"/>
            <a:ext cx="1584176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b="1" dirty="0">
                <a:solidFill>
                  <a:schemeClr val="tx1"/>
                </a:solidFill>
                <a:latin typeface="Microsoft JhengHei"/>
                <a:ea typeface="Roboto"/>
              </a:rPr>
              <a:t>Contrôle à distance</a:t>
            </a:r>
          </a:p>
        </p:txBody>
      </p:sp>
      <p:pic>
        <p:nvPicPr>
          <p:cNvPr id="11" name="drawing">
            <a:extLst>
              <a:ext uri="{FF2B5EF4-FFF2-40B4-BE49-F238E27FC236}">
                <a16:creationId xmlns:a16="http://schemas.microsoft.com/office/drawing/2014/main" id="{C72E4E91-A91E-909D-5827-611EDC3D7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10" y="868524"/>
            <a:ext cx="8352928" cy="3708411"/>
          </a:xfrm>
          <a:prstGeom prst="rect">
            <a:avLst/>
          </a:prstGeom>
        </p:spPr>
      </p:pic>
      <p:sp>
        <p:nvSpPr>
          <p:cNvPr id="13" name="Espace réservé du pied de page 3">
            <a:extLst>
              <a:ext uri="{FF2B5EF4-FFF2-40B4-BE49-F238E27FC236}">
                <a16:creationId xmlns:a16="http://schemas.microsoft.com/office/drawing/2014/main" id="{C94BEB08-9E47-C48B-7231-FA32DED31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  <p:pic>
        <p:nvPicPr>
          <p:cNvPr id="3" name="Image 2" descr="Une image contenant symbole, logo, Graphique, Police&#10;&#10;Le contenu généré par l’IA peut être incorrect.">
            <a:extLst>
              <a:ext uri="{FF2B5EF4-FFF2-40B4-BE49-F238E27FC236}">
                <a16:creationId xmlns:a16="http://schemas.microsoft.com/office/drawing/2014/main" id="{8B73079D-CE8E-5130-582C-25919C492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906" y="70530"/>
            <a:ext cx="484542" cy="5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3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3DBBA-8533-0156-AC95-7F773377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77EA1A6-B4A8-8651-F14A-D84A7CF3EDE8}"/>
              </a:ext>
            </a:extLst>
          </p:cNvPr>
          <p:cNvSpPr txBox="1"/>
          <p:nvPr/>
        </p:nvSpPr>
        <p:spPr>
          <a:xfrm>
            <a:off x="3203848" y="2353444"/>
            <a:ext cx="489654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tropolis"/>
              </a:rPr>
              <a:t> Hardware</a:t>
            </a:r>
            <a:endParaRPr lang="fr-FR" sz="4800" b="1" dirty="0">
              <a:solidFill>
                <a:schemeClr val="bg1"/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85870-8CC7-4494-0229-B8AA82B340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" name="Espace réservé du pied de page 3">
            <a:extLst>
              <a:ext uri="{FF2B5EF4-FFF2-40B4-BE49-F238E27FC236}">
                <a16:creationId xmlns:a16="http://schemas.microsoft.com/office/drawing/2014/main" id="{33DA095F-C43D-42D7-5B2A-827153EFEF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87824" y="5493555"/>
            <a:ext cx="3086100" cy="216037"/>
          </a:xfrm>
        </p:spPr>
        <p:txBody>
          <a:bodyPr/>
          <a:lstStyle/>
          <a:p>
            <a:r>
              <a:rPr lang="fr-FR" dirty="0"/>
              <a:t>PFE 2025 - Projet SmartVentilation</a:t>
            </a:r>
          </a:p>
        </p:txBody>
      </p:sp>
    </p:spTree>
    <p:extLst>
      <p:ext uri="{BB962C8B-B14F-4D97-AF65-F5344CB8AC3E}">
        <p14:creationId xmlns:p14="http://schemas.microsoft.com/office/powerpoint/2010/main" val="955387707"/>
      </p:ext>
    </p:extLst>
  </p:cSld>
  <p:clrMapOvr>
    <a:masterClrMapping/>
  </p:clrMapOvr>
</p:sld>
</file>

<file path=ppt/theme/theme1.xml><?xml version="1.0" encoding="utf-8"?>
<a:theme xmlns:a="http://schemas.openxmlformats.org/drawingml/2006/main" name="ESE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position PPT 31.08.2018b" id="{F62E21C3-AB47-4B32-A881-93530624B692}" vid="{16C0A225-73F7-453D-9614-FC19A0AAA2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EBDEBF9-5CA2-4FBB-9414-D4F157FAA712}">
  <we:reference id="wa200005566" version="3.0.0.3" store="fr-FR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bfe66d6-effa-4ecd-91a2-ce190a8857a9" xsi:nil="true"/>
    <lcf76f155ced4ddcb4097134ff3c332f xmlns="bccfe3c5-8443-4796-a876-a42da9a4821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E20C947C2E634693F56E26DCD07120" ma:contentTypeVersion="12" ma:contentTypeDescription="Crée un document." ma:contentTypeScope="" ma:versionID="ab4d81920d0dc85b8c96b4f63b9a9039">
  <xsd:schema xmlns:xsd="http://www.w3.org/2001/XMLSchema" xmlns:xs="http://www.w3.org/2001/XMLSchema" xmlns:p="http://schemas.microsoft.com/office/2006/metadata/properties" xmlns:ns2="bccfe3c5-8443-4796-a876-a42da9a48213" xmlns:ns3="bbfe66d6-effa-4ecd-91a2-ce190a8857a9" targetNamespace="http://schemas.microsoft.com/office/2006/metadata/properties" ma:root="true" ma:fieldsID="8fc06e4b66121691bce8d818b51db6bf" ns2:_="" ns3:_="">
    <xsd:import namespace="bccfe3c5-8443-4796-a876-a42da9a48213"/>
    <xsd:import namespace="bbfe66d6-effa-4ecd-91a2-ce190a8857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fe3c5-8443-4796-a876-a42da9a482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8f732c81-95a4-48bc-80ce-4191da6994b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fe66d6-effa-4ecd-91a2-ce190a8857a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e550189-cf07-4d52-9330-e301ae6532c6}" ma:internalName="TaxCatchAll" ma:showField="CatchAllData" ma:web="bbfe66d6-effa-4ecd-91a2-ce190a8857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E2C7AB-C1BB-499B-AD8D-7B249614769B}">
  <ds:schemaRefs>
    <ds:schemaRef ds:uri="bccfe3c5-8443-4796-a876-a42da9a48213"/>
    <ds:schemaRef ds:uri="http://schemas.openxmlformats.org/package/2006/metadata/core-properties"/>
    <ds:schemaRef ds:uri="bbfe66d6-effa-4ecd-91a2-ce190a8857a9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31E15F3-BECF-4494-8691-844C982DB7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cfe3c5-8443-4796-a876-a42da9a48213"/>
    <ds:schemaRef ds:uri="bbfe66d6-effa-4ecd-91a2-ce190a8857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89D042-393B-419F-AD05-DD608C13DB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Proposition PPT 31.08.2018b</Template>
  <TotalTime>408</TotalTime>
  <Words>844</Words>
  <Application>Microsoft Office PowerPoint</Application>
  <PresentationFormat>Affichage à l'écran (16:10)</PresentationFormat>
  <Paragraphs>220</Paragraphs>
  <Slides>38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8" baseType="lpstr">
      <vt:lpstr>Microsoft JhengHei</vt:lpstr>
      <vt:lpstr>Arial</vt:lpstr>
      <vt:lpstr>Calibri</vt:lpstr>
      <vt:lpstr>Diavlo Bold</vt:lpstr>
      <vt:lpstr>Diavlo Book</vt:lpstr>
      <vt:lpstr>Metropolis</vt:lpstr>
      <vt:lpstr>Roboto</vt:lpstr>
      <vt:lpstr>Roboto Bk</vt:lpstr>
      <vt:lpstr>Roboto Lt</vt:lpstr>
      <vt:lpstr>ESEO</vt:lpstr>
      <vt:lpstr>Présentation PowerPoint</vt:lpstr>
      <vt:lpstr>Sommaire</vt:lpstr>
      <vt:lpstr>Présentation PowerPoint</vt:lpstr>
      <vt:lpstr>Présentation du général du projet</vt:lpstr>
      <vt:lpstr>Présentation du général du projet</vt:lpstr>
      <vt:lpstr>Présentation du général du projet</vt:lpstr>
      <vt:lpstr>Présentation PowerPoint</vt:lpstr>
      <vt:lpstr>Solution</vt:lpstr>
      <vt:lpstr>Présentation PowerPoint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Présentation PowerPoint</vt:lpstr>
      <vt:lpstr>Spécifications &amp; Conception</vt:lpstr>
      <vt:lpstr>Spécifications &amp; Conception</vt:lpstr>
      <vt:lpstr>Réalisations software</vt:lpstr>
      <vt:lpstr>Application Android</vt:lpstr>
      <vt:lpstr>Application Android</vt:lpstr>
      <vt:lpstr>Application Android</vt:lpstr>
      <vt:lpstr>Application Android</vt:lpstr>
      <vt:lpstr> </vt:lpstr>
      <vt:lpstr>La gestion du projet</vt:lpstr>
      <vt:lpstr>La gestion du projet</vt:lpstr>
      <vt:lpstr>La gestion du projet</vt:lpstr>
      <vt:lpstr>La gestion du projet</vt:lpstr>
      <vt:lpstr>La gestion du projet</vt:lpstr>
      <vt:lpstr>  </vt:lpstr>
      <vt:lpstr>Conclusion</vt:lpstr>
      <vt:lpstr> </vt:lpstr>
      <vt:lpstr>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AGOSSA Kewen</cp:lastModifiedBy>
  <cp:revision>1854</cp:revision>
  <dcterms:created xsi:type="dcterms:W3CDTF">2018-08-31T16:07:38Z</dcterms:created>
  <dcterms:modified xsi:type="dcterms:W3CDTF">2026-01-21T09:08:44Z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2010166082</vt:i4>
  </property>
  <property fmtid="{D5CDD505-2E9C-101B-9397-08002B2CF9AE}" pid="3" name="_NewReviewCycle">
    <vt:lpwstr/>
  </property>
  <property fmtid="{D5CDD505-2E9C-101B-9397-08002B2CF9AE}" pid="4" name="ContentTypeId">
    <vt:lpwstr>0x01010073E20C947C2E634693F56E26DCD07120</vt:lpwstr>
  </property>
  <property fmtid="{D5CDD505-2E9C-101B-9397-08002B2CF9AE}" pid="5" name="MediaServiceImageTags">
    <vt:lpwstr/>
  </property>
</Properties>
</file>